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322" r:id="rId2"/>
    <p:sldId id="436" r:id="rId3"/>
    <p:sldId id="437" r:id="rId4"/>
    <p:sldId id="474" r:id="rId5"/>
    <p:sldId id="476" r:id="rId6"/>
    <p:sldId id="438" r:id="rId7"/>
    <p:sldId id="440" r:id="rId8"/>
    <p:sldId id="439" r:id="rId9"/>
    <p:sldId id="475" r:id="rId10"/>
    <p:sldId id="262" r:id="rId11"/>
    <p:sldId id="441" r:id="rId12"/>
    <p:sldId id="442" r:id="rId13"/>
    <p:sldId id="443" r:id="rId14"/>
    <p:sldId id="444" r:id="rId15"/>
    <p:sldId id="445" r:id="rId16"/>
    <p:sldId id="446" r:id="rId17"/>
    <p:sldId id="447" r:id="rId18"/>
    <p:sldId id="448" r:id="rId19"/>
    <p:sldId id="450" r:id="rId20"/>
    <p:sldId id="463" r:id="rId21"/>
    <p:sldId id="456" r:id="rId22"/>
    <p:sldId id="464" r:id="rId23"/>
    <p:sldId id="449" r:id="rId24"/>
    <p:sldId id="457" r:id="rId25"/>
    <p:sldId id="465" r:id="rId26"/>
    <p:sldId id="451" r:id="rId27"/>
    <p:sldId id="466" r:id="rId28"/>
    <p:sldId id="458" r:id="rId29"/>
    <p:sldId id="467" r:id="rId30"/>
    <p:sldId id="452" r:id="rId31"/>
    <p:sldId id="468" r:id="rId32"/>
    <p:sldId id="459" r:id="rId33"/>
    <p:sldId id="469" r:id="rId34"/>
    <p:sldId id="470" r:id="rId35"/>
    <p:sldId id="453" r:id="rId36"/>
    <p:sldId id="471" r:id="rId37"/>
    <p:sldId id="460" r:id="rId38"/>
    <p:sldId id="454" r:id="rId39"/>
    <p:sldId id="472" r:id="rId40"/>
    <p:sldId id="461" r:id="rId41"/>
    <p:sldId id="455" r:id="rId42"/>
    <p:sldId id="473" r:id="rId43"/>
    <p:sldId id="462" r:id="rId44"/>
    <p:sldId id="477" r:id="rId45"/>
  </p:sldIdLst>
  <p:sldSz cx="9144000" cy="6858000" type="screen4x3"/>
  <p:notesSz cx="6858000" cy="9144000"/>
  <p:custDataLst>
    <p:tags r:id="rId48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罗 勇" initials="" lastIdx="3" clrIdx="0"/>
  <p:cmAuthor id="2" name="luo" initials="" lastIdx="1" clrIdx="1"/>
  <p:cmAuthor id="3" name="未知用户1" initials="未知用户1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 autoAdjust="0"/>
  </p:normalViewPr>
  <p:slideViewPr>
    <p:cSldViewPr>
      <p:cViewPr varScale="1">
        <p:scale>
          <a:sx n="66" d="100"/>
          <a:sy n="66" d="100"/>
        </p:scale>
        <p:origin x="1306" y="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2EB25B8-0E92-4D7A-BF76-26C15EA288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2979842-C4FC-4DD6-B9DE-15E94781D6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E05150C9-70D6-4696-8AA8-694AFB20EAC0}" type="datetimeFigureOut">
              <a:rPr lang="zh-CN" altLang="en-US"/>
              <a:pPr>
                <a:defRPr/>
              </a:pPr>
              <a:t>2019/5/10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CFC6DA2-C28F-4C5B-BB5D-F0A4E7507E3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366736-1B30-429A-B5A6-D674D8C12F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3B45FA10-9586-4305-A39A-998DB209359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520" units="cm"/>
          <inkml:channel name="Y" type="integer" min="-181" max="900" units="cm"/>
          <inkml:channel name="T" type="integer" max="2.14748E9" units="dev"/>
        </inkml:traceFormat>
        <inkml:channelProperties>
          <inkml:channelProperty channel="X" name="resolution" value="81.10599" units="1/cm"/>
          <inkml:channelProperty channel="Y" name="resolution" value="45.80508" units="1/cm"/>
          <inkml:channelProperty channel="T" name="resolution" value="1" units="1/dev"/>
        </inkml:channelProperties>
      </inkml:inkSource>
      <inkml:timestamp xml:id="ts0" timeString="2019-05-04T02:22:50.9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6605">
    <iact:property name="dataType"/>
    <iact:actionData xml:id="d0">
      <inkml:trace xmlns:inkml="http://www.w3.org/2003/InkML" xml:id="stk0" contextRef="#ctx0" brushRef="#br0">141 7373 0,'18'0'95,"17"0"-89,0 0 2,1 0 2,-19 0 0,1 0-2,0 0 1,17 0 2,-18 17 0,1-17-5,0 0 3,140 0 28,-140 0-31,0 0 21,-1 0-11,1 0 51,0 0-50,17 0 3,18 0-7,-18 0-9,71 0 10,-71 0 1,1 0 2,-1 0-14,-18 0 12,1 0 50,0 0 53,-1 0-112,1 0 7,0-17 3,-1 17-3,1 0-2,0 0 3,-18-18 621,0 0-532,-18 18 22,18-17-106,-18-1-14,18 1 19,-17 17-9,-1 0 20,18-18-28,-18 18 21,1 0-9,-1-18-5,0 18 0,1 0 3,-1 0-10,1-17 26,-1 17-16,0 0-7,1 0 30,-1 0-13,0 0-14,1 0 2,-19 0 4,1 0-8,17 0 5,1 0-5,-1 0 13,1 0 2,-1 0-20,0 0 8,1 0-3,-1 0 9,0 0-17,1 0 8,-1 0 6,0 0 1,1 17 55,-1-17-60,1 0-7,17 18 2,-18-18 2,0 0 11,1 0-5</inkml:trace>
    </iact:actionData>
  </iact:action>
  <iact:action type="add" startTime="20381">
    <iact:property name="dataType"/>
    <iact:actionData xml:id="d1">
      <inkml:trace xmlns:inkml="http://www.w3.org/2003/InkML" xml:id="stk1" contextRef="#ctx0" brushRef="#br0">1570 7355 0,'35'0'65,"0"0"-49,54 0 1,16 0-3,-34 0 22,70 0-20,-123 0 1,-1 0 1,1 0 2,0 0 1,17 0-6,0 0-3,1-18 7,-1 18-7,0 0 4,-17 0 1,17 0 0,-35-17 1,18 17 117,17 0-103,0 0-27,-17 0 7</inkml:trace>
    </iact:actionData>
  </iact:action>
  <iact:action type="add" startTime="22298">
    <iact:property name="dataType"/>
    <iact:actionData xml:id="d2">
      <inkml:trace xmlns:inkml="http://www.w3.org/2003/InkML" xml:id="stk2" contextRef="#ctx0" brushRef="#br0">2928 7320 0,'18'0'107,"17"17"-73,177 1-28,105-18 42,-299 0-35,0 0 2,-1 0 2,1 0-1,17 0 1,0 0 0,1 0 0,-19 0 2,1 0-11,0 0-1,52 0 9,1 0 1,-18 0 0,-18 0-2,53 0-8,-53 0 7,-17 0 1</inkml:trace>
    </iact:actionData>
  </iact:action>
  <iact:action type="add" startTime="25043">
    <iact:property name="dataType"/>
    <iact:actionData xml:id="d3">
      <inkml:trace xmlns:inkml="http://www.w3.org/2003/InkML" xml:id="stk3" contextRef="#ctx0" brushRef="#br0">16775 6403 0,'-35'0'89,"17"35"-82,1-17 8,-36 17 26,-18 35-27,53-52 5,1 0-6,-1-18 6,0 0 1,18 17 92,-17-17-90,-1 18-4,18 0-5,-17-18 0,17 17 99,17-17-98,18 0-5,-17 0 6,17 18 1,54-18 2,-72 0-15,1 0 16,17 0-8,-17 0 9,70 0-6,-70 0 5,-18-35 106,0-1-114,0 1 0,0 0 5,0-1 7,0 19-19,0-18 3,0 17 13</inkml:trace>
    </iact:actionData>
  </iact:action>
  <iact:action type="add" startTime="28536">
    <iact:property name="dataType"/>
    <iact:actionData xml:id="d4">
      <inkml:trace xmlns:inkml="http://www.w3.org/2003/InkML" xml:id="stk4" contextRef="#ctx0" brushRef="#br0">20162 6438 0,'0'18'98,"-35"34"-93,17-34 13,18 0-10,-18-18 13,1 53-8,-1-53 1,0 17 3,18 19 0,-17-19-1,34-17 187,19 0-189,52 18-11,0 0 13,-70-18-5,17 0-4,0 0 0,1 0-2,-19 0 14,1 0-13,-18-36 167,-18 19-162,-17-36-4,17 0 8,1 35-3,-1-17 4,18 0-5</inkml:trace>
    </iact:actionData>
  </iact:action>
  <iact:action type="add" startTime="31249">
    <iact:property name="dataType"/>
    <iact:actionData xml:id="d5">
      <inkml:trace xmlns:inkml="http://www.w3.org/2003/InkML" xml:id="stk5" contextRef="#ctx0" brushRef="#br0">23355 6367 0,'-18'0'62,"18"18"-32,-35 17 0,-54 71-27,1-18 45,71-70-32,34-18 265,36 18-270,-35-1 6,17-17-9,-17 0 9,17 36 2,-17-36-5,-1 0-7,1 0 3,0 0 7,-1 17-1,1-17 1,-1 0 61,1 0-59,0 18-3,-1-18-4,1 0 14,0 0-8,-1 0 0,-17-35 71,0-1-80,0 1 6,0 0-12,0 17 12,-17-70 0,17 70 8,0-17-19,-18 0 6,0-1 8,1 1-1,17 17 9</inkml:trace>
    </iact:actionData>
  </iact:action>
  <iact:action type="add" startTime="37982">
    <iact:property name="dataType"/>
    <iact:actionData xml:id="d6">
      <inkml:trace xmlns:inkml="http://www.w3.org/2003/InkML" xml:id="stk6" contextRef="#ctx0" brushRef="#br0">300 8431 0,'18'0'121,"-1"0"-116,71 18 29,-17-18-13,-53 0-10,-1 0 5,1 0 7,-1 0-7,1 0 1,17 0-5,-17 0 3,0 0 2,-1 0-14,1 0 12,0 0 1,17 0 0,53 0 2,-53 0-3,-17 0-11,0 0 9,-1 0 9,1 0-11,0 0 41,-1 0-22,1 0-23,-1 0 5,19 0 7,-1 0 1,-17 0 0</inkml:trace>
    </iact:actionData>
  </iact:action>
  <iact:action type="add" startTime="40307">
    <iact:property name="dataType"/>
    <iact:actionData xml:id="d7">
      <inkml:trace xmlns:inkml="http://www.w3.org/2003/InkML" xml:id="stk7" contextRef="#ctx0" brushRef="#br0">1605 8449 0,'18'0'79,"35"0"-66,17 0-5,1 0 3,-36 0 2,0 0-10,-17 0 33,176 0-20,-159 0 5,-17 0-18,0 0 42</inkml:trace>
    </iact:actionData>
  </iact:action>
  <iact:action type="add" startTime="46337">
    <iact:property name="dataType"/>
    <iact:actionData xml:id="d8">
      <inkml:trace xmlns:inkml="http://www.w3.org/2003/InkML" xml:id="stk8" contextRef="#ctx0" brushRef="#br0">953 8713 0,'17'0'46,"1"18"-22,-18 0 15,17-1-28,1-17-1,-18 18 25,18-18 227,-18-18-247,17 1-5,-17-1 4,18-17-7,0 17 11,-18 0-7,17 1-7,-17-1 23,18 18-11,-18-18-11</inkml:trace>
    </iact:actionData>
  </iact:action>
  <iact:action type="add" startTime="47532">
    <iact:property name="dataType"/>
    <iact:actionData xml:id="d9">
      <inkml:trace xmlns:inkml="http://www.w3.org/2003/InkML" xml:id="stk9" contextRef="#ctx0" brushRef="#br0">2029 8731 0,'17'0'14,"-17"18"-9,18-1 16,-1 18-2,1-17-5,-18 0 3,18-1-3,-1 1 0,1-18 97,53-18-96,-54-35-11,-17 36 7,0-1-6,0 1 9,18-1 1,-18-53-2,35 36 2,-35 17-1,0 1 6</inkml:trace>
    </iact:actionData>
  </iact:action>
  <iact:action type="add" startTime="56369">
    <iact:property name="dataType"/>
    <iact:actionData xml:id="d10">
      <inkml:trace xmlns:inkml="http://www.w3.org/2003/InkML" xml:id="stk10" contextRef="#ctx0" brushRef="#br0">2452 11183 0,'18'0'97,"-1"53"-64,1-36-21,-1 1 2,-17-1 3,18 1 1,0 0-3,-1-18 97,1 0-98,17-36-4,-17 19 10,17-36-8,-17 35-9,-1 1 10,19-19 10,-1 1-10</inkml:trace>
    </iact:actionData>
  </iact:action>
  <iact:action type="add" startTime="58867">
    <iact:property name="dataType"/>
    <iact:actionData xml:id="d11">
      <inkml:trace xmlns:inkml="http://www.w3.org/2003/InkML" xml:id="stk11" contextRef="#ctx0" brushRef="#br0">2522 13599 0,'18'0'25,"0"35"-9,-1-35-6,1 18-2,-18 0 5,35-1 1,-17 1 8,0 0 17,-1-18-21,-17 17-4,18-17 43,-1 0-23,72-17-30,-36-36 9,0 17 0,-18 19 0,18-19 4,53-34-1,-71 35 1,-35 17 16</inkml:trace>
    </iact:actionData>
  </iact:action>
  <iact:action type="add" startTime="74502">
    <iact:property name="dataType"/>
    <iact:actionData xml:id="d12">
      <inkml:trace xmlns:inkml="http://www.w3.org/2003/InkML" xml:id="stk12" contextRef="#ctx0" brushRef="#br0">8996 9172 0,'0'35'14,"18"-17"-6,-1-1-4,1 1 11,0 17 2,35 18-3,-36-17 0,-17-19 6,18-17 29,-1-17-21,72-125-12,-36 54-11,17-18 9,-70 89 3,0-1-3</inkml:trace>
    </iact:actionData>
  </iact:action>
  <iact:action type="add" startTime="75791">
    <iact:property name="dataType"/>
    <iact:actionData xml:id="d13">
      <inkml:trace xmlns:inkml="http://www.w3.org/2003/InkML" xml:id="stk13" contextRef="#ctx0" brushRef="#br0">10019 8943 0,'-17'0'15,"-1"0"5,0 0 9,18 17-14,-17-17-9,17 18 5,0-1 25,-18 1-32,18 0 16,-18-1-5,18 1 17,0 17-12,0 1-13,0-1-2,0-17 11,0-1 16,0 1-18,0-1 2,0 1-2,0 0-5,0-1 9,0 1-6,0 0-1,18-18-5,-18 17 11,18-17 3,-1 36 0,19-19-8,-1 1 7,-18-1-7,19 1 6,-19-18-3,19 18 3,-1-18-3,0 0 2,18 0 0,-18-18-1,-17 0 3,0-34-4,-18-1 5,0 17-1,0-17-8,0 18 9,0-18 1,0 36-17,-18-89 6,18 88 2,-18-17 7,1 17-4,-1 18 0,18-17 2,-18 17 0,1-18 0,-1 18 5,1-18-10,-1 18 4,0 0 9,1 0 7,17-17-17</inkml:trace>
    </iact:actionData>
  </iact:action>
  <iact:action type="add" startTime="77961">
    <iact:property name="dataType"/>
    <iact:actionData xml:id="d14">
      <inkml:trace xmlns:inkml="http://www.w3.org/2003/InkML" xml:id="stk14" contextRef="#ctx0" brushRef="#br0">11166 8960 0,'-18'0'5,"-35"0"7,36 0 0,-1 0 1,0 0 27,1 0-36,-36 0 8,35 0 1,0 0 32,-52 18-28,52-18 2,1 0-4,-1 17 2,0-17-10,1 18 5,-1-18-6,0 18 4,1-18-2,-1 0 51,18 17-55,-18 1 25,18 0 34,-17-18-59,17 17 13,-18 1 6,18 0-11,0-1 3,0 1-2,0 0 4,0-1 0,0 1 7,0-1 4,18 19-23,-18-19 12,17 1-5,1 0 6,0-1 13,-1 1-12,1-18-16,0 0 6,-1 18 8,1-18 0,17 0 0,18 0-1,0 17 1,0-17 0,-35 0-1,-1 0 37,36 0-49,-18 0 13,-17 0-11,0 0 15,-1 0-6,1 0 2,0 0-1,17 0 1,-17 0-14,17 0 11,-18 0 4,36-17-11,-35-1 3,0-17 5,-1 35-12,1-53 11,0 35 4,-1 0-4,1 18 40,-18-17-37,18-1-12,-18 1 6,17-1 4,-17 0 3,0-17-2,18 0-2,-18-1-7,0 19 6,0-1 3,0-17-1,0 0 2,-18 17 1,1 0 4,17 1 8,-18 17-26,0-18 24,-35 0-23,0 18 5,18 0 6,-53-17 3,70 17-4</inkml:trace>
    </iact:actionData>
  </iact:action>
  <iact:action type="add" startTime="82309">
    <iact:property name="dataType"/>
    <iact:actionData xml:id="d15">
      <inkml:trace xmlns:inkml="http://www.w3.org/2003/InkML" xml:id="stk15" contextRef="#ctx0" brushRef="#br0">16422 9313 0,'-17'18'87,"-1"-1"-76,-35 1-2,35 0-1,1-18-1,17 17 0,-18-17-1,1 0 27,34 0 183,36 18-203,0-18-5,-18 0-2,36 0 15,-54 0-10,1 0 3,0 0 7,-1 0 2,-17-18 178,-17 1-185,-19-19 0,19 1-12,-1 17 12,1 18-10,17-17 35</inkml:trace>
    </iact:actionData>
  </iact:action>
  <iact:action type="add" startTime="84107">
    <iact:property name="dataType"/>
    <iact:actionData xml:id="d16">
      <inkml:trace xmlns:inkml="http://www.w3.org/2003/InkML" xml:id="stk16" contextRef="#ctx0" brushRef="#br0">22155 9331 0,'-18'0'41,"-17"17"-22,0 1-13,17 0 7,-17-18-3,17 17 5,18 1 211,71-18-214,-36 0-7,-17 0 7,17 0 5,0 17-1,18-17 1,18 18-1,-54-18 1,1 0 53,-36-35 14,1 17-74,17-17-4,-35-36 8,17 18 10,18 36-13,-18-1 4</inkml:trace>
    </iact:actionData>
  </iact:action>
  <iact:action type="add" startTime="85593">
    <iact:property name="dataType"/>
    <iact:actionData xml:id="d17">
      <inkml:trace xmlns:inkml="http://www.w3.org/2003/InkML" xml:id="stk17" contextRef="#ctx0" brushRef="#br0">23796 9260 0,'-18'0'7,"18"18"59,-18-1-62,1-17 6,-1 36 8,0-36 28,1 17-43,-1 19 7,36-36 159,-1 0-156,19 0 7,17 0-5,-1 0 0,-16 0 6,-19 0-8,1 0 3,0 0 6,-1 0-10,1 0 4,-18-18 159,0 0-163,0 1 4,-18-19-3,18 19 2,-17 17 14,17-18-17,-18 0 35,18 1-7,-18 17 6</inkml:trace>
    </iact:actionData>
  </iact:action>
  <iact:action type="add" startTime="97444">
    <iact:property name="dataType"/>
    <iact:actionData xml:id="d18">
      <inkml:trace xmlns:inkml="http://www.w3.org/2003/InkML" xml:id="stk18" contextRef="#ctx0" brushRef="#br0">2840 9983 0,'0'18'194,"0"17"-177,-35 0-5,-1 1 4,36-19 0,-17 1 3,17 0 12,-18-18-24,0 17 5,18 1 9,-17-18-11,17 18 12,-35-1-9,-1 18 5,1 1-4,17-19 7,1-17 9,52 18 158,0-18-183,18 35 8,-35-35 1,88 36 4,-18-19-5,-70-17 4,-1 0-3,1 0 10,-18-17 129,0-19-144,0 1 12,-18 0-7,1-53 3,-1-36-3,18 106 1,0-17 2,-18 18-1,18-1 46,-17 18-34</inkml:trace>
    </iact:actionData>
  </iact:action>
  <iact:action type="add" startTime="113183">
    <iact:property name="dataType"/>
    <iact:actionData xml:id="d19">
      <inkml:trace xmlns:inkml="http://www.w3.org/2003/InkML" xml:id="stk19" contextRef="#ctx0" brushRef="#br0">8908 9983 0,'-18'0'115,"-52"71"-106,52-54 4,18 1-1,-18 0 4,1-18 38,17 17-42,-18 1-7,1 0 14,17-1 194,17-17-204,18 0-1,-17 0 8,0 18 0,52-18-2,-17 18 3,-18-18 0,-17 0 1,0 0-4,-18-18 156,0 0-154,-18 1-11,0-36 5,18 17 2,-17-16-6,17 34 6,0 0-1,-18 1 1,18-1 3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5548F4D-0D26-4741-AB2C-8E4364D8D1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AF4C7B1-FD27-47EE-BB31-38E1919DB9C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fld id="{4BBC5C60-9B41-42AC-8CFC-5FF92C738152}" type="datetimeFigureOut">
              <a:rPr lang="zh-CN" altLang="en-US"/>
              <a:pPr>
                <a:defRPr/>
              </a:pPr>
              <a:t>2019/5/10</a:t>
            </a:fld>
            <a:endParaRPr lang="zh-CN" altLang="en-US"/>
          </a:p>
        </p:txBody>
      </p:sp>
      <p:sp>
        <p:nvSpPr>
          <p:cNvPr id="14340" name="幻灯片图像占位符 3">
            <a:extLst>
              <a:ext uri="{FF2B5EF4-FFF2-40B4-BE49-F238E27FC236}">
                <a16:creationId xmlns:a16="http://schemas.microsoft.com/office/drawing/2014/main" id="{E30301B2-2C1F-4331-8BA3-E7B8D7310D06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备注占位符 4">
            <a:extLst>
              <a:ext uri="{FF2B5EF4-FFF2-40B4-BE49-F238E27FC236}">
                <a16:creationId xmlns:a16="http://schemas.microsoft.com/office/drawing/2014/main" id="{883F78DF-83F2-4C5E-B0B0-0D4A6097CFC4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61F2387-E96A-4AEB-9C83-32BDE537301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DF4911-260F-4387-A89B-5001BB2616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fld id="{66225C08-41DE-45A6-A32A-7C9BC603CA9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>
            <a:extLst>
              <a:ext uri="{FF2B5EF4-FFF2-40B4-BE49-F238E27FC236}">
                <a16:creationId xmlns:a16="http://schemas.microsoft.com/office/drawing/2014/main" id="{28C4BC27-2968-417B-9568-E883FFA6DC5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7411" name="文本占位符 2">
            <a:extLst>
              <a:ext uri="{FF2B5EF4-FFF2-40B4-BE49-F238E27FC236}">
                <a16:creationId xmlns:a16="http://schemas.microsoft.com/office/drawing/2014/main" id="{CD81F69D-EC22-44D9-AAE6-90D639CA500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983F0B75-0B76-46CD-9922-EF73F7666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DAC040A8-E1B9-42E7-A456-86BCD152C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D527E569-9F16-4016-B420-D622A30AB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A47D70-719A-412E-BC56-969889F0EEAF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769010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E47AF0EB-9A7B-4F01-830D-8762B332A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BC85C140-E299-4F7C-989A-BD988C74C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EBC436B3-5125-4F6A-ABA5-0AA80A45F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57413D-779E-44A9-803F-65ED83A4ADE1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793422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09584B30-DB82-43E5-B514-1D71C8A2E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E618438A-C88F-4EA5-8294-5C09A7270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D3C86066-71AC-45A2-8822-F78C142D5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BAD721-CCA7-4381-9C61-90F93D9867B2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1031544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1027">
            <a:extLst>
              <a:ext uri="{FF2B5EF4-FFF2-40B4-BE49-F238E27FC236}">
                <a16:creationId xmlns:a16="http://schemas.microsoft.com/office/drawing/2014/main" id="{666AFFC5-A05A-4483-8229-8DC0825A6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>
            <a:extLst>
              <a:ext uri="{FF2B5EF4-FFF2-40B4-BE49-F238E27FC236}">
                <a16:creationId xmlns:a16="http://schemas.microsoft.com/office/drawing/2014/main" id="{18D02265-1838-4089-9E4A-E09A4C04C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7" name="灯片编号占位符 1029">
            <a:extLst>
              <a:ext uri="{FF2B5EF4-FFF2-40B4-BE49-F238E27FC236}">
                <a16:creationId xmlns:a16="http://schemas.microsoft.com/office/drawing/2014/main" id="{02A585E1-7280-4AA0-8710-30C3DA98F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114DE3-30F3-4D13-9874-5CCBDFB11161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63676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6B8899B0-7C75-46AE-AEE9-2E1905E51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C94FE292-F7EF-4211-9EB3-A2FFCF2D3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8080667A-6C01-49DC-8D43-8C4EACEF0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5192B1-1576-4FE9-AAA1-FCA1EE881FB3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755427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B98DFB8B-E1C3-4A03-BD81-0EE4081C7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1DC0C0D8-0296-4D1B-9B36-8E1FF6BA5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B351DD81-D69C-4D0F-8CC5-391686762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D69CEF-E2D4-4080-B16D-60199CF6423F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157040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1027">
            <a:extLst>
              <a:ext uri="{FF2B5EF4-FFF2-40B4-BE49-F238E27FC236}">
                <a16:creationId xmlns:a16="http://schemas.microsoft.com/office/drawing/2014/main" id="{7A3D5656-6629-4E9F-926B-446E884C9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>
            <a:extLst>
              <a:ext uri="{FF2B5EF4-FFF2-40B4-BE49-F238E27FC236}">
                <a16:creationId xmlns:a16="http://schemas.microsoft.com/office/drawing/2014/main" id="{CCEF83C9-4C1A-46A8-89EF-928B34732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7" name="灯片编号占位符 1029">
            <a:extLst>
              <a:ext uri="{FF2B5EF4-FFF2-40B4-BE49-F238E27FC236}">
                <a16:creationId xmlns:a16="http://schemas.microsoft.com/office/drawing/2014/main" id="{B292766D-A58C-4DD2-B9BD-36F84A4E1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F57130-7D1D-4C72-A2D2-AB2492C12966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884063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1027">
            <a:extLst>
              <a:ext uri="{FF2B5EF4-FFF2-40B4-BE49-F238E27FC236}">
                <a16:creationId xmlns:a16="http://schemas.microsoft.com/office/drawing/2014/main" id="{5B9FB43E-B8BF-4913-80AA-CB18D8A8A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1028">
            <a:extLst>
              <a:ext uri="{FF2B5EF4-FFF2-40B4-BE49-F238E27FC236}">
                <a16:creationId xmlns:a16="http://schemas.microsoft.com/office/drawing/2014/main" id="{B68CA3A8-893F-4051-88C1-B243FACE2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9" name="灯片编号占位符 1029">
            <a:extLst>
              <a:ext uri="{FF2B5EF4-FFF2-40B4-BE49-F238E27FC236}">
                <a16:creationId xmlns:a16="http://schemas.microsoft.com/office/drawing/2014/main" id="{DC4E2209-EB6C-4E20-804E-403201784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F3B8E5-C0CE-4863-B079-A69276AD1633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979950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1027">
            <a:extLst>
              <a:ext uri="{FF2B5EF4-FFF2-40B4-BE49-F238E27FC236}">
                <a16:creationId xmlns:a16="http://schemas.microsoft.com/office/drawing/2014/main" id="{D7F6C6D6-820A-48FB-A256-179D2748E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1028">
            <a:extLst>
              <a:ext uri="{FF2B5EF4-FFF2-40B4-BE49-F238E27FC236}">
                <a16:creationId xmlns:a16="http://schemas.microsoft.com/office/drawing/2014/main" id="{17C27282-E57F-4488-97AE-24D45645F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5" name="灯片编号占位符 1029">
            <a:extLst>
              <a:ext uri="{FF2B5EF4-FFF2-40B4-BE49-F238E27FC236}">
                <a16:creationId xmlns:a16="http://schemas.microsoft.com/office/drawing/2014/main" id="{99CE8C2E-D6A6-4F47-9332-86ADEC6EB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BEC948-E11B-43EB-9DD5-D9D87290F655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162896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027">
            <a:extLst>
              <a:ext uri="{FF2B5EF4-FFF2-40B4-BE49-F238E27FC236}">
                <a16:creationId xmlns:a16="http://schemas.microsoft.com/office/drawing/2014/main" id="{29D9D376-1462-4CD3-A954-49BBB4BF7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1028">
            <a:extLst>
              <a:ext uri="{FF2B5EF4-FFF2-40B4-BE49-F238E27FC236}">
                <a16:creationId xmlns:a16="http://schemas.microsoft.com/office/drawing/2014/main" id="{3DF00709-A71C-4FBA-8AAC-069B7195A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4" name="灯片编号占位符 1029">
            <a:extLst>
              <a:ext uri="{FF2B5EF4-FFF2-40B4-BE49-F238E27FC236}">
                <a16:creationId xmlns:a16="http://schemas.microsoft.com/office/drawing/2014/main" id="{30258021-1202-4ADE-A3BC-4017EA292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0F2FEC-0E9D-482C-ABB0-1CB245CCFC36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876965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027">
            <a:extLst>
              <a:ext uri="{FF2B5EF4-FFF2-40B4-BE49-F238E27FC236}">
                <a16:creationId xmlns:a16="http://schemas.microsoft.com/office/drawing/2014/main" id="{D3764826-8C93-4A0D-BE4B-A6C8DCB96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>
            <a:extLst>
              <a:ext uri="{FF2B5EF4-FFF2-40B4-BE49-F238E27FC236}">
                <a16:creationId xmlns:a16="http://schemas.microsoft.com/office/drawing/2014/main" id="{3E9419B2-DEB6-48FA-8B5D-7FE55E462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7" name="灯片编号占位符 1029">
            <a:extLst>
              <a:ext uri="{FF2B5EF4-FFF2-40B4-BE49-F238E27FC236}">
                <a16:creationId xmlns:a16="http://schemas.microsoft.com/office/drawing/2014/main" id="{1210A887-EDCB-4F9D-99E1-261CFD3A5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552ECC-AA9F-4D11-B2F6-83E8B4E94418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908881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027">
            <a:extLst>
              <a:ext uri="{FF2B5EF4-FFF2-40B4-BE49-F238E27FC236}">
                <a16:creationId xmlns:a16="http://schemas.microsoft.com/office/drawing/2014/main" id="{B08F5060-DB93-48B1-BCA9-6B43D0F06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>
            <a:extLst>
              <a:ext uri="{FF2B5EF4-FFF2-40B4-BE49-F238E27FC236}">
                <a16:creationId xmlns:a16="http://schemas.microsoft.com/office/drawing/2014/main" id="{E3654D39-CB74-4F3F-8932-3975BC1DC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7" name="灯片编号占位符 1029">
            <a:extLst>
              <a:ext uri="{FF2B5EF4-FFF2-40B4-BE49-F238E27FC236}">
                <a16:creationId xmlns:a16="http://schemas.microsoft.com/office/drawing/2014/main" id="{E80420EC-51AE-4794-A0F4-A977239B5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14CC31-0791-45D7-804C-DFF5C7A5538D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165585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>
            <a:extLst>
              <a:ext uri="{FF2B5EF4-FFF2-40B4-BE49-F238E27FC236}">
                <a16:creationId xmlns:a16="http://schemas.microsoft.com/office/drawing/2014/main" id="{504D3B0B-BB5A-495B-9951-C2DE12A91FE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1026">
            <a:extLst>
              <a:ext uri="{FF2B5EF4-FFF2-40B4-BE49-F238E27FC236}">
                <a16:creationId xmlns:a16="http://schemas.microsoft.com/office/drawing/2014/main" id="{A8F1A256-D844-41A2-8A65-DFB9C3D1AB3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>
            <a:extLst>
              <a:ext uri="{FF2B5EF4-FFF2-40B4-BE49-F238E27FC236}">
                <a16:creationId xmlns:a16="http://schemas.microsoft.com/office/drawing/2014/main" id="{E85C7AFE-E3A0-4234-BF68-8D855C6E44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 sz="14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9" name="页脚占位符 1028">
            <a:extLst>
              <a:ext uri="{FF2B5EF4-FFF2-40B4-BE49-F238E27FC236}">
                <a16:creationId xmlns:a16="http://schemas.microsoft.com/office/drawing/2014/main" id="{04544756-C7C9-4BEE-B747-1B164F8C5A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 eaLnBrk="1" hangingPunct="1">
              <a:buFont typeface="Arial" panose="020B0604020202020204" pitchFamily="34" charset="0"/>
              <a:buNone/>
              <a:defRPr sz="1400" noProof="1"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1030" name="灯片编号占位符 1029">
            <a:extLst>
              <a:ext uri="{FF2B5EF4-FFF2-40B4-BE49-F238E27FC236}">
                <a16:creationId xmlns:a16="http://schemas.microsoft.com/office/drawing/2014/main" id="{81DC4173-C821-4077-926A-CFCF1C505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 eaLnBrk="1" hangingPunct="1">
              <a:buFont typeface="Arial" panose="020B0604020202020204" pitchFamily="34" charset="0"/>
              <a:buNone/>
              <a:defRPr sz="1400" noProof="1">
                <a:cs typeface="+mn-ea"/>
              </a:defRPr>
            </a:lvl1pPr>
          </a:lstStyle>
          <a:p>
            <a:pPr>
              <a:defRPr/>
            </a:pPr>
            <a:fld id="{AD727C22-93FF-47AB-8736-71A17B5BCC4A}" type="slidenum">
              <a:rPr lang="en-US" altLang="zh-CN"/>
              <a:pPr>
                <a:defRPr/>
              </a:pPr>
              <a:t>‹#›</a:t>
            </a:fld>
            <a:endParaRPr lang="zh-CN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32" r:id="rId1"/>
    <p:sldLayoutId id="2147484133" r:id="rId2"/>
    <p:sldLayoutId id="2147484134" r:id="rId3"/>
    <p:sldLayoutId id="2147484135" r:id="rId4"/>
    <p:sldLayoutId id="2147484136" r:id="rId5"/>
    <p:sldLayoutId id="2147484137" r:id="rId6"/>
    <p:sldLayoutId id="2147484138" r:id="rId7"/>
    <p:sldLayoutId id="2147484139" r:id="rId8"/>
    <p:sldLayoutId id="2147484140" r:id="rId9"/>
    <p:sldLayoutId id="2147484141" r:id="rId10"/>
    <p:sldLayoutId id="2147484142" r:id="rId11"/>
    <p:sldLayoutId id="2147484143" r:id="rId12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hyperlink" Target="https://github.com/luoyongjun999/code" TargetMode="Externa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png"/><Relationship Id="rId5" Type="http://schemas.microsoft.com/office/2011/relationships/inkAction" Target="../ink/inkAction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uoyongjun999/code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6" name="对象 8">
            <a:extLst>
              <a:ext uri="{FF2B5EF4-FFF2-40B4-BE49-F238E27FC236}">
                <a16:creationId xmlns:a16="http://schemas.microsoft.com/office/drawing/2014/main" id="{927AA024-0FCF-4E03-80F1-540CFC9B0F3E}"/>
              </a:ext>
            </a:extLst>
          </p:cNvPr>
          <p:cNvGraphicFramePr>
            <a:graphicFrameLocks/>
          </p:cNvGraphicFramePr>
          <p:nvPr/>
        </p:nvGraphicFramePr>
        <p:xfrm>
          <a:off x="6618288" y="2565400"/>
          <a:ext cx="2105025" cy="264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45" r:id="rId4" imgW="2514286" imgH="2847619" progId="Paint.Picture">
                  <p:embed/>
                </p:oleObj>
              </mc:Choice>
              <mc:Fallback>
                <p:oleObj r:id="rId4" imgW="2514286" imgH="2847619" progId="Paint.Picture">
                  <p:embed/>
                  <p:pic>
                    <p:nvPicPr>
                      <p:cNvPr id="0" name="对象 8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8288" y="2565400"/>
                        <a:ext cx="2105025" cy="264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7" name="标题 1">
            <a:extLst>
              <a:ext uri="{FF2B5EF4-FFF2-40B4-BE49-F238E27FC236}">
                <a16:creationId xmlns:a16="http://schemas.microsoft.com/office/drawing/2014/main" id="{D60D09A0-8F5D-4F5B-A68A-7ECF3453531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27088" y="836613"/>
            <a:ext cx="7705725" cy="1374775"/>
          </a:xfrm>
        </p:spPr>
        <p:txBody>
          <a:bodyPr/>
          <a:lstStyle/>
          <a:p>
            <a:pPr eaLnBrk="1" hangingPunct="1"/>
            <a:r>
              <a:rPr lang="zh-CN" altLang="en-US" sz="5400" dirty="0">
                <a:solidFill>
                  <a:srgbClr val="FF0000"/>
                </a:solidFill>
              </a:rPr>
              <a:t>算法竞赛入门到进阶</a:t>
            </a:r>
          </a:p>
        </p:txBody>
      </p:sp>
      <p:sp>
        <p:nvSpPr>
          <p:cNvPr id="16388" name="副标题 2">
            <a:extLst>
              <a:ext uri="{FF2B5EF4-FFF2-40B4-BE49-F238E27FC236}">
                <a16:creationId xmlns:a16="http://schemas.microsoft.com/office/drawing/2014/main" id="{4BCEFF11-2660-4D00-AB3E-D28D9CD6CE3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79413" y="3001963"/>
            <a:ext cx="6858000" cy="3451225"/>
          </a:xfrm>
        </p:spPr>
        <p:txBody>
          <a:bodyPr/>
          <a:lstStyle/>
          <a:p>
            <a:pPr eaLnBrk="1" hangingPunct="1"/>
            <a:r>
              <a:rPr lang="zh-CN" altLang="en-US" sz="2800" dirty="0"/>
              <a:t>罗勇军  </a:t>
            </a:r>
            <a:r>
              <a:rPr lang="en-US" altLang="zh-CN" sz="2800" dirty="0"/>
              <a:t>QQ 15512356</a:t>
            </a:r>
          </a:p>
          <a:p>
            <a:pPr eaLnBrk="1" hangingPunct="1"/>
            <a:r>
              <a:rPr lang="zh-CN" altLang="en-US" sz="2800" dirty="0"/>
              <a:t>华东理工大学</a:t>
            </a:r>
          </a:p>
          <a:p>
            <a:pPr eaLnBrk="1" hangingPunct="1"/>
            <a:endParaRPr lang="en-US" altLang="zh-CN" sz="2800" dirty="0"/>
          </a:p>
          <a:p>
            <a:pPr eaLnBrk="1" hangingPunct="1"/>
            <a:r>
              <a:rPr lang="zh-CN" altLang="en-US" sz="2400" dirty="0"/>
              <a:t>本课件可自由传播</a:t>
            </a:r>
            <a:endParaRPr lang="en-US" altLang="zh-CN" sz="2400" dirty="0"/>
          </a:p>
          <a:p>
            <a:pPr eaLnBrk="1" hangingPunct="1"/>
            <a:r>
              <a:rPr lang="zh-CN" altLang="en-US" sz="2400" dirty="0"/>
              <a:t>欢迎交流</a:t>
            </a:r>
            <a:endParaRPr lang="en-US" altLang="zh-CN" sz="2400" dirty="0"/>
          </a:p>
          <a:p>
            <a:pPr eaLnBrk="1" hangingPunct="1"/>
            <a:r>
              <a:rPr lang="zh-CN" altLang="en-US" dirty="0"/>
              <a:t>课件和</a:t>
            </a:r>
            <a:r>
              <a:rPr lang="zh-CN" altLang="zh-CN" dirty="0"/>
              <a:t>代码下载地址</a:t>
            </a:r>
            <a:r>
              <a:rPr lang="zh-CN" altLang="en-US" dirty="0"/>
              <a:t>：</a:t>
            </a:r>
            <a:r>
              <a:rPr lang="en-US" altLang="zh-CN" dirty="0">
                <a:hlinkClick r:id="rId6"/>
              </a:rPr>
              <a:t>https://github.com/luoyongjun999/code</a:t>
            </a:r>
            <a:endParaRPr lang="en-US" altLang="zh-CN" dirty="0"/>
          </a:p>
          <a:p>
            <a:pPr eaLnBrk="1" hangingPunct="1"/>
            <a:endParaRPr lang="zh-CN" altLang="en-US"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29ACF4-D8AA-41FE-8058-AF4B57DA9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1192" y="384000"/>
            <a:ext cx="2818656" cy="778098"/>
          </a:xfrm>
        </p:spPr>
        <p:txBody>
          <a:bodyPr/>
          <a:lstStyle/>
          <a:p>
            <a:r>
              <a:rPr lang="zh-CN" altLang="en-US" sz="3200" dirty="0">
                <a:solidFill>
                  <a:srgbClr val="0070C0"/>
                </a:solidFill>
              </a:rPr>
              <a:t>排行榜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C15C0C-633C-45E3-AEFA-E37C49548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29718"/>
            <a:ext cx="9144000" cy="44629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409E853B-232D-415A-8969-BA11DECBC7E4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0760" y="2273040"/>
              <a:ext cx="8579520" cy="267372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409E853B-232D-415A-8969-BA11DECBC7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400" y="2263680"/>
                <a:ext cx="8598240" cy="269244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BE0CFE4B-CE51-4B05-AF54-A21B99EC1C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88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894"/>
    </mc:Choice>
    <mc:Fallback xmlns="">
      <p:transition spd="slow" advTm="1188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77FEC0-7593-4637-A2A0-93FB75624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585" y="490664"/>
            <a:ext cx="4690864" cy="562074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出题情况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B60955-C38C-47EF-A9BF-92EC0AE30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9"/>
            <a:ext cx="8229600" cy="2016224"/>
          </a:xfrm>
        </p:spPr>
        <p:txBody>
          <a:bodyPr/>
          <a:lstStyle/>
          <a:p>
            <a:r>
              <a:rPr lang="zh-CN" altLang="en-US" sz="2400" dirty="0"/>
              <a:t>铜牌：</a:t>
            </a:r>
            <a:r>
              <a:rPr lang="en-US" altLang="zh-CN" sz="2400" dirty="0"/>
              <a:t>4~5</a:t>
            </a:r>
            <a:r>
              <a:rPr lang="zh-CN" altLang="en-US" sz="2400" dirty="0"/>
              <a:t>题，</a:t>
            </a:r>
            <a:r>
              <a:rPr lang="en-US" altLang="zh-CN" sz="2400" dirty="0"/>
              <a:t>F</a:t>
            </a:r>
            <a:r>
              <a:rPr lang="zh-CN" altLang="en-US" sz="2400" dirty="0"/>
              <a:t>、</a:t>
            </a:r>
            <a:r>
              <a:rPr lang="en-US" altLang="zh-CN" sz="2400" dirty="0"/>
              <a:t>K</a:t>
            </a:r>
            <a:r>
              <a:rPr lang="zh-CN" altLang="en-US" sz="2400" dirty="0"/>
              <a:t>、</a:t>
            </a:r>
            <a:r>
              <a:rPr lang="en-US" altLang="zh-CN" sz="2400" dirty="0"/>
              <a:t>L</a:t>
            </a:r>
            <a:r>
              <a:rPr lang="zh-CN" altLang="en-US" sz="2400" dirty="0"/>
              <a:t>、</a:t>
            </a:r>
            <a:r>
              <a:rPr lang="en-US" altLang="zh-CN" sz="2400" dirty="0"/>
              <a:t>A</a:t>
            </a:r>
            <a:r>
              <a:rPr lang="zh-CN" altLang="en-US" sz="2400" dirty="0"/>
              <a:t>、</a:t>
            </a:r>
            <a:r>
              <a:rPr lang="en-US" altLang="zh-CN" sz="2400" dirty="0"/>
              <a:t>B</a:t>
            </a:r>
            <a:r>
              <a:rPr lang="zh-CN" altLang="en-US" sz="2400" dirty="0"/>
              <a:t>题。（</a:t>
            </a:r>
            <a:r>
              <a:rPr lang="zh-CN" altLang="en-US" sz="2400" dirty="0">
                <a:solidFill>
                  <a:srgbClr val="0070C0"/>
                </a:solidFill>
              </a:rPr>
              <a:t>简单题、中等题</a:t>
            </a:r>
            <a:r>
              <a:rPr lang="zh-CN" altLang="en-US" sz="2400" dirty="0"/>
              <a:t>）</a:t>
            </a:r>
          </a:p>
          <a:p>
            <a:r>
              <a:rPr lang="zh-CN" altLang="en-US" sz="2400" dirty="0"/>
              <a:t>银牌：</a:t>
            </a:r>
            <a:r>
              <a:rPr lang="en-US" altLang="zh-CN" sz="2400" dirty="0"/>
              <a:t>5~6</a:t>
            </a:r>
            <a:r>
              <a:rPr lang="zh-CN" altLang="en-US" sz="2400" dirty="0"/>
              <a:t>题，加上</a:t>
            </a:r>
            <a:r>
              <a:rPr lang="en-US" altLang="zh-CN" sz="2400" dirty="0"/>
              <a:t>D</a:t>
            </a:r>
            <a:r>
              <a:rPr lang="zh-CN" altLang="en-US" sz="2400" dirty="0"/>
              <a:t>题。（</a:t>
            </a:r>
            <a:r>
              <a:rPr lang="zh-CN" altLang="en-US" sz="2400" dirty="0">
                <a:solidFill>
                  <a:srgbClr val="0070C0"/>
                </a:solidFill>
              </a:rPr>
              <a:t>难题</a:t>
            </a:r>
            <a:r>
              <a:rPr lang="zh-CN" altLang="en-US" sz="2400" dirty="0"/>
              <a:t>）</a:t>
            </a:r>
          </a:p>
          <a:p>
            <a:r>
              <a:rPr lang="zh-CN" altLang="en-US" sz="2400" dirty="0"/>
              <a:t>金牌：</a:t>
            </a:r>
            <a:r>
              <a:rPr lang="en-US" altLang="zh-CN" sz="2400" dirty="0"/>
              <a:t>6</a:t>
            </a:r>
            <a:r>
              <a:rPr lang="zh-CN" altLang="en-US" sz="2400" dirty="0"/>
              <a:t>题以上，加上</a:t>
            </a:r>
            <a:r>
              <a:rPr lang="en-US" altLang="zh-CN" sz="2400" dirty="0"/>
              <a:t>E</a:t>
            </a:r>
            <a:r>
              <a:rPr lang="zh-CN" altLang="en-US" sz="2400" dirty="0"/>
              <a:t>、</a:t>
            </a:r>
            <a:r>
              <a:rPr lang="en-US" altLang="zh-CN" sz="2400" dirty="0"/>
              <a:t>G</a:t>
            </a:r>
            <a:r>
              <a:rPr lang="zh-CN" altLang="en-US" sz="2400" dirty="0"/>
              <a:t>、</a:t>
            </a:r>
            <a:r>
              <a:rPr lang="en-US" altLang="zh-CN" sz="2400" dirty="0"/>
              <a:t>I</a:t>
            </a:r>
            <a:r>
              <a:rPr lang="zh-CN" altLang="en-US" sz="2400" dirty="0"/>
              <a:t>题。（</a:t>
            </a:r>
            <a:r>
              <a:rPr lang="zh-CN" altLang="en-US" sz="2400" dirty="0">
                <a:solidFill>
                  <a:srgbClr val="0070C0"/>
                </a:solidFill>
              </a:rPr>
              <a:t>难题</a:t>
            </a:r>
            <a:r>
              <a:rPr lang="zh-CN" altLang="en-US" sz="2400" dirty="0"/>
              <a:t>）</a:t>
            </a:r>
          </a:p>
          <a:p>
            <a:r>
              <a:rPr lang="en-US" altLang="zh-CN" sz="2400" dirty="0"/>
              <a:t>C</a:t>
            </a:r>
            <a:r>
              <a:rPr lang="zh-CN" altLang="en-US" sz="2400" dirty="0"/>
              <a:t>、</a:t>
            </a:r>
            <a:r>
              <a:rPr lang="en-US" altLang="zh-CN" sz="2400" dirty="0"/>
              <a:t>H</a:t>
            </a:r>
            <a:r>
              <a:rPr lang="zh-CN" altLang="en-US" sz="2400" dirty="0"/>
              <a:t>、</a:t>
            </a:r>
            <a:r>
              <a:rPr lang="en-US" altLang="zh-CN" sz="2400" dirty="0"/>
              <a:t>J</a:t>
            </a:r>
            <a:r>
              <a:rPr lang="zh-CN" altLang="en-US" sz="2400" dirty="0"/>
              <a:t>题有零星做出。</a:t>
            </a:r>
          </a:p>
          <a:p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75087E-3BF3-4221-9556-DB6B3AA0A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3A3917A-AFE6-4181-B54E-1BB548FCDD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707819"/>
              </p:ext>
            </p:extLst>
          </p:nvPr>
        </p:nvGraphicFramePr>
        <p:xfrm>
          <a:off x="1043608" y="3645024"/>
          <a:ext cx="7344818" cy="18722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82">
                  <a:extLst>
                    <a:ext uri="{9D8B030D-6E8A-4147-A177-3AD203B41FA5}">
                      <a16:colId xmlns:a16="http://schemas.microsoft.com/office/drawing/2014/main" val="2060446932"/>
                    </a:ext>
                  </a:extLst>
                </a:gridCol>
                <a:gridCol w="646968">
                  <a:extLst>
                    <a:ext uri="{9D8B030D-6E8A-4147-A177-3AD203B41FA5}">
                      <a16:colId xmlns:a16="http://schemas.microsoft.com/office/drawing/2014/main" val="2524100487"/>
                    </a:ext>
                  </a:extLst>
                </a:gridCol>
                <a:gridCol w="646968">
                  <a:extLst>
                    <a:ext uri="{9D8B030D-6E8A-4147-A177-3AD203B41FA5}">
                      <a16:colId xmlns:a16="http://schemas.microsoft.com/office/drawing/2014/main" val="2997576888"/>
                    </a:ext>
                  </a:extLst>
                </a:gridCol>
                <a:gridCol w="646968">
                  <a:extLst>
                    <a:ext uri="{9D8B030D-6E8A-4147-A177-3AD203B41FA5}">
                      <a16:colId xmlns:a16="http://schemas.microsoft.com/office/drawing/2014/main" val="2421603373"/>
                    </a:ext>
                  </a:extLst>
                </a:gridCol>
                <a:gridCol w="646968">
                  <a:extLst>
                    <a:ext uri="{9D8B030D-6E8A-4147-A177-3AD203B41FA5}">
                      <a16:colId xmlns:a16="http://schemas.microsoft.com/office/drawing/2014/main" val="691347007"/>
                    </a:ext>
                  </a:extLst>
                </a:gridCol>
                <a:gridCol w="647930">
                  <a:extLst>
                    <a:ext uri="{9D8B030D-6E8A-4147-A177-3AD203B41FA5}">
                      <a16:colId xmlns:a16="http://schemas.microsoft.com/office/drawing/2014/main" val="3006302250"/>
                    </a:ext>
                  </a:extLst>
                </a:gridCol>
                <a:gridCol w="646968">
                  <a:extLst>
                    <a:ext uri="{9D8B030D-6E8A-4147-A177-3AD203B41FA5}">
                      <a16:colId xmlns:a16="http://schemas.microsoft.com/office/drawing/2014/main" val="3500323132"/>
                    </a:ext>
                  </a:extLst>
                </a:gridCol>
                <a:gridCol w="646968">
                  <a:extLst>
                    <a:ext uri="{9D8B030D-6E8A-4147-A177-3AD203B41FA5}">
                      <a16:colId xmlns:a16="http://schemas.microsoft.com/office/drawing/2014/main" val="1933345265"/>
                    </a:ext>
                  </a:extLst>
                </a:gridCol>
                <a:gridCol w="646968">
                  <a:extLst>
                    <a:ext uri="{9D8B030D-6E8A-4147-A177-3AD203B41FA5}">
                      <a16:colId xmlns:a16="http://schemas.microsoft.com/office/drawing/2014/main" val="3104397454"/>
                    </a:ext>
                  </a:extLst>
                </a:gridCol>
                <a:gridCol w="647930">
                  <a:extLst>
                    <a:ext uri="{9D8B030D-6E8A-4147-A177-3AD203B41FA5}">
                      <a16:colId xmlns:a16="http://schemas.microsoft.com/office/drawing/2014/main" val="3845391974"/>
                    </a:ext>
                  </a:extLst>
                </a:gridCol>
              </a:tblGrid>
              <a:tr h="468052">
                <a:tc>
                  <a:txBody>
                    <a:bodyPr/>
                    <a:lstStyle/>
                    <a:p>
                      <a:pPr marL="0" marR="0" indent="13843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题目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FFFF00"/>
                          </a:solidFill>
                          <a:effectLst/>
                        </a:rPr>
                        <a:t>F</a:t>
                      </a:r>
                      <a:endParaRPr 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FFFF00"/>
                          </a:solidFill>
                          <a:effectLst/>
                        </a:rPr>
                        <a:t>K</a:t>
                      </a:r>
                      <a:endParaRPr 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FFFF00"/>
                          </a:solidFill>
                          <a:effectLst/>
                        </a:rPr>
                        <a:t>L</a:t>
                      </a:r>
                      <a:endParaRPr 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FFFF00"/>
                          </a:solidFill>
                          <a:effectLst/>
                        </a:rPr>
                        <a:t>A</a:t>
                      </a:r>
                      <a:endParaRPr 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FFFF00"/>
                          </a:solidFill>
                          <a:effectLst/>
                        </a:rPr>
                        <a:t>B</a:t>
                      </a:r>
                      <a:endParaRPr 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FFFF00"/>
                          </a:solidFill>
                          <a:effectLst/>
                        </a:rPr>
                        <a:t>D</a:t>
                      </a:r>
                      <a:endParaRPr 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FFFF00"/>
                          </a:solidFill>
                          <a:effectLst/>
                        </a:rPr>
                        <a:t>E</a:t>
                      </a:r>
                      <a:endParaRPr 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FFFF00"/>
                          </a:solidFill>
                          <a:effectLst/>
                        </a:rPr>
                        <a:t>G</a:t>
                      </a:r>
                      <a:endParaRPr 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FFFF00"/>
                          </a:solidFill>
                          <a:effectLst/>
                        </a:rPr>
                        <a:t>I</a:t>
                      </a:r>
                      <a:endParaRPr 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5499204"/>
                  </a:ext>
                </a:extLst>
              </a:tr>
              <a:tr h="46805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金牌</a:t>
                      </a: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(≧6</a:t>
                      </a: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题</a:t>
                      </a: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)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7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25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48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101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97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239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u="sng" kern="100">
                          <a:solidFill>
                            <a:srgbClr val="FFFF00"/>
                          </a:solidFill>
                          <a:effectLst/>
                        </a:rPr>
                        <a:t>229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u="sng" kern="100">
                          <a:solidFill>
                            <a:srgbClr val="FFFF00"/>
                          </a:solidFill>
                          <a:effectLst/>
                        </a:rPr>
                        <a:t>269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u="sng" kern="100">
                          <a:solidFill>
                            <a:srgbClr val="FFFF00"/>
                          </a:solidFill>
                          <a:effectLst/>
                        </a:rPr>
                        <a:t>270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8485022"/>
                  </a:ext>
                </a:extLst>
              </a:tr>
              <a:tr h="46805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银牌</a:t>
                      </a: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(5~6</a:t>
                      </a: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题</a:t>
                      </a: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)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8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40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64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140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146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u="sng" kern="100">
                          <a:solidFill>
                            <a:srgbClr val="FFFF00"/>
                          </a:solidFill>
                          <a:effectLst/>
                        </a:rPr>
                        <a:t>255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u="sng" kern="100">
                          <a:solidFill>
                            <a:srgbClr val="FFFF00"/>
                          </a:solidFill>
                          <a:effectLst/>
                        </a:rPr>
                        <a:t>184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u="sng" kern="100">
                          <a:solidFill>
                            <a:srgbClr val="FFFF00"/>
                          </a:solidFill>
                          <a:effectLst/>
                        </a:rPr>
                        <a:t>188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u="sng" kern="100">
                          <a:solidFill>
                            <a:srgbClr val="FFFF00"/>
                          </a:solidFill>
                          <a:effectLst/>
                        </a:rPr>
                        <a:t> 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335339"/>
                  </a:ext>
                </a:extLst>
              </a:tr>
              <a:tr h="46805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铜牌</a:t>
                      </a: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(4~5</a:t>
                      </a: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题</a:t>
                      </a: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)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40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98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u="sng" kern="100">
                          <a:solidFill>
                            <a:srgbClr val="FFFF00"/>
                          </a:solidFill>
                          <a:effectLst/>
                        </a:rPr>
                        <a:t>218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u="sng" kern="100">
                          <a:solidFill>
                            <a:srgbClr val="FFFF00"/>
                          </a:solidFill>
                          <a:effectLst/>
                        </a:rPr>
                        <a:t>213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 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 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 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2000" kern="100" dirty="0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6021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6976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CF7BA8-CA46-4CFB-8254-41D7E117C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F</a:t>
            </a:r>
            <a:r>
              <a:rPr lang="zh-CN" altLang="en-US" sz="3600" dirty="0">
                <a:solidFill>
                  <a:srgbClr val="0070C0"/>
                </a:solidFill>
              </a:rPr>
              <a:t>题：</a:t>
            </a:r>
            <a:r>
              <a:rPr lang="en-US" altLang="zh-CN" sz="3600" dirty="0" err="1">
                <a:solidFill>
                  <a:srgbClr val="0070C0"/>
                </a:solidFill>
              </a:rPr>
              <a:t>hdu</a:t>
            </a:r>
            <a:r>
              <a:rPr lang="en-US" altLang="zh-CN" sz="3600" dirty="0">
                <a:solidFill>
                  <a:srgbClr val="0070C0"/>
                </a:solidFill>
              </a:rPr>
              <a:t> 5578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091B2A2-CE79-43F4-B830-BB1B8BD62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N</a:t>
            </a:r>
            <a:r>
              <a:rPr lang="zh-CN" altLang="en-US" sz="2400" dirty="0"/>
              <a:t>只青蛙站成一排，它们来自不同的国家。每个国家用一个小写字母表示。相邻青蛙的距离（例如第</a:t>
            </a:r>
            <a:r>
              <a:rPr lang="en-US" altLang="zh-CN" sz="2400" dirty="0"/>
              <a:t>1</a:t>
            </a:r>
            <a:r>
              <a:rPr lang="zh-CN" altLang="en-US" sz="2400" dirty="0"/>
              <a:t>个和第</a:t>
            </a:r>
            <a:r>
              <a:rPr lang="en-US" altLang="zh-CN" sz="2400" dirty="0"/>
              <a:t>2</a:t>
            </a:r>
            <a:r>
              <a:rPr lang="zh-CN" altLang="en-US" sz="2400" dirty="0"/>
              <a:t>个青蛙，第</a:t>
            </a:r>
            <a:r>
              <a:rPr lang="en-US" altLang="zh-CN" sz="2400" dirty="0"/>
              <a:t>N-1</a:t>
            </a:r>
            <a:r>
              <a:rPr lang="zh-CN" altLang="en-US" sz="2400" dirty="0"/>
              <a:t>和第</a:t>
            </a:r>
            <a:r>
              <a:rPr lang="en-US" altLang="zh-CN" sz="2400" dirty="0"/>
              <a:t>N</a:t>
            </a:r>
            <a:r>
              <a:rPr lang="zh-CN" altLang="en-US" sz="2400" dirty="0"/>
              <a:t>个青蛙等）是</a:t>
            </a:r>
            <a:r>
              <a:rPr lang="en-US" altLang="zh-CN" sz="2400" dirty="0"/>
              <a:t>1</a:t>
            </a:r>
            <a:r>
              <a:rPr lang="zh-CN" altLang="en-US" sz="2400" dirty="0"/>
              <a:t>。如果</a:t>
            </a:r>
            <a:r>
              <a:rPr lang="en-US" altLang="zh-CN" sz="2400" dirty="0"/>
              <a:t>2</a:t>
            </a:r>
            <a:r>
              <a:rPr lang="zh-CN" altLang="en-US" sz="2400" dirty="0"/>
              <a:t>只青蛙来自同一个国家，那么它们是朋友。</a:t>
            </a:r>
          </a:p>
          <a:p>
            <a:r>
              <a:rPr lang="zh-CN" altLang="en-US" sz="2400" dirty="0"/>
              <a:t>距离最小的一对朋友，它们是最亲密的。帮忙找出这个距离是多少。</a:t>
            </a:r>
          </a:p>
          <a:p>
            <a:r>
              <a:rPr lang="en-US" altLang="zh-CN" sz="2400" dirty="0"/>
              <a:t>1≤N≤1000</a:t>
            </a:r>
            <a:endParaRPr lang="zh-CN" altLang="en-US" sz="2400" dirty="0"/>
          </a:p>
          <a:p>
            <a:r>
              <a:rPr lang="zh-CN" altLang="en-US" sz="2400" dirty="0"/>
              <a:t>字符串只包括小写字母</a:t>
            </a:r>
          </a:p>
          <a:p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A684DCF-E643-4077-ADD7-E1C2D7CCF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0D0E62-DCAD-4D7E-A54A-B76C555A4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5128208"/>
            <a:ext cx="728662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678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5A68FD-5E6B-45E0-8E19-F14AC292E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题目说明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5F0BF3-FE51-4FF4-86AB-E86922A8C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难度等级：极简。本题是 “签到题”，即参赛的所有队伍都能</a:t>
            </a:r>
            <a:r>
              <a:rPr lang="en-US" altLang="zh-CN" sz="2400" dirty="0"/>
              <a:t>AC</a:t>
            </a:r>
            <a:r>
              <a:rPr lang="zh-CN" altLang="en-US" sz="2400" dirty="0"/>
              <a:t>的简单题。</a:t>
            </a:r>
            <a:endParaRPr lang="en-US" altLang="zh-CN" sz="2400" dirty="0"/>
          </a:p>
          <a:p>
            <a:r>
              <a:rPr lang="zh-CN" altLang="en-US" sz="2400" dirty="0"/>
              <a:t>从读题到提交代码，参赛队</a:t>
            </a:r>
            <a:r>
              <a:rPr lang="en-US" altLang="zh-CN" sz="2400" dirty="0"/>
              <a:t>AC</a:t>
            </a:r>
            <a:r>
              <a:rPr lang="zh-CN" altLang="en-US" sz="2400" dirty="0"/>
              <a:t>的最短时间（</a:t>
            </a:r>
            <a:r>
              <a:rPr lang="en-US" altLang="zh-CN" sz="2400" dirty="0"/>
              <a:t>FB</a:t>
            </a:r>
            <a:r>
              <a:rPr lang="zh-CN" altLang="en-US" sz="2400" dirty="0"/>
              <a:t>，</a:t>
            </a:r>
            <a:r>
              <a:rPr lang="en-US" altLang="zh-CN" sz="2400" dirty="0"/>
              <a:t>First Blood</a:t>
            </a:r>
            <a:r>
              <a:rPr lang="zh-CN" altLang="en-US" sz="2400" dirty="0"/>
              <a:t>）是</a:t>
            </a:r>
            <a:r>
              <a:rPr lang="en-US" altLang="zh-CN" sz="2400" dirty="0">
                <a:solidFill>
                  <a:srgbClr val="FF0000"/>
                </a:solidFill>
              </a:rPr>
              <a:t>3</a:t>
            </a:r>
            <a:r>
              <a:rPr lang="zh-CN" altLang="en-US" sz="2400" dirty="0">
                <a:solidFill>
                  <a:srgbClr val="FF0000"/>
                </a:solidFill>
              </a:rPr>
              <a:t>分钟</a:t>
            </a:r>
            <a:r>
              <a:rPr lang="zh-CN" altLang="en-US" sz="2400" dirty="0"/>
              <a:t>。铜牌队伍在</a:t>
            </a:r>
            <a:r>
              <a:rPr lang="en-US" altLang="zh-CN" sz="2400" dirty="0"/>
              <a:t>10</a:t>
            </a:r>
            <a:r>
              <a:rPr lang="zh-CN" altLang="en-US" sz="2400" dirty="0"/>
              <a:t>分钟左右</a:t>
            </a:r>
            <a:r>
              <a:rPr lang="en-US" altLang="zh-CN" sz="2400" dirty="0"/>
              <a:t>AC</a:t>
            </a:r>
            <a:r>
              <a:rPr lang="zh-CN" altLang="en-US" sz="2400" dirty="0"/>
              <a:t>。</a:t>
            </a:r>
          </a:p>
          <a:p>
            <a:r>
              <a:rPr lang="zh-CN" altLang="en-US" sz="2400" dirty="0"/>
              <a:t>能力考核：编码能力。</a:t>
            </a:r>
          </a:p>
          <a:p>
            <a:r>
              <a:rPr lang="zh-CN" altLang="en-US" sz="2400" dirty="0"/>
              <a:t>本题逻辑简单，很容易理解，不涉及复杂的算法，代码也很短。只要了解一点竞赛的入门知识，都能做出来。</a:t>
            </a:r>
          </a:p>
          <a:p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9304E07-00DD-47E4-A2D8-9EBA617B3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5863197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061267-5BF1-4DA9-AF03-ADC530BD87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）时间复杂度。</a:t>
            </a:r>
            <a:r>
              <a:rPr lang="en-US" altLang="zh-CN" sz="2400" dirty="0"/>
              <a:t>1 ≤ N ≤ 1000</a:t>
            </a:r>
            <a:r>
              <a:rPr lang="zh-CN" altLang="en-US" sz="2400" dirty="0"/>
              <a:t>，可以采用时间复杂度为</a:t>
            </a:r>
            <a:r>
              <a:rPr lang="en-US" altLang="zh-CN" sz="2400" dirty="0"/>
              <a:t>O(N</a:t>
            </a:r>
            <a:r>
              <a:rPr lang="en-US" altLang="zh-CN" sz="2400" baseline="30000" dirty="0"/>
              <a:t>3</a:t>
            </a:r>
            <a:r>
              <a:rPr lang="en-US" altLang="zh-CN" sz="2400" dirty="0"/>
              <a:t>)</a:t>
            </a:r>
            <a:r>
              <a:rPr lang="zh-CN" altLang="en-US" sz="2400" dirty="0"/>
              <a:t>的算法。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）逻辑和算法。暴力方法。从头开始检查第</a:t>
            </a:r>
            <a:r>
              <a:rPr lang="en-US" altLang="zh-CN" sz="2400" dirty="0" err="1"/>
              <a:t>i</a:t>
            </a:r>
            <a:r>
              <a:rPr lang="zh-CN" altLang="en-US" sz="2400" dirty="0"/>
              <a:t>个字符（</a:t>
            </a:r>
            <a:r>
              <a:rPr lang="en-US" altLang="zh-CN" sz="2400" dirty="0"/>
              <a:t>0 ≤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≤ N</a:t>
            </a:r>
            <a:r>
              <a:rPr lang="zh-CN" altLang="en-US" sz="2400" dirty="0"/>
              <a:t>），逐个比对它后面的</a:t>
            </a:r>
            <a:r>
              <a:rPr lang="en-US" altLang="zh-CN" sz="2400" dirty="0"/>
              <a:t>N - </a:t>
            </a:r>
            <a:r>
              <a:rPr lang="en-US" altLang="zh-CN" sz="2400" dirty="0" err="1"/>
              <a:t>i</a:t>
            </a:r>
            <a:r>
              <a:rPr lang="zh-CN" altLang="en-US" sz="2400" dirty="0"/>
              <a:t>个字符，寻找相同的。每一次比对时把最短距离记录下来，直到全部结束。复杂度是</a:t>
            </a:r>
            <a:r>
              <a:rPr lang="en-US" altLang="zh-CN" sz="2400" dirty="0"/>
              <a:t>O(N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)</a:t>
            </a:r>
            <a:r>
              <a:rPr lang="zh-CN" altLang="en-US" sz="2400" dirty="0"/>
              <a:t>，这个方法是可行的。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）如果加上“剪枝”，复杂度是</a:t>
            </a:r>
            <a:r>
              <a:rPr lang="en-US" altLang="zh-CN" sz="2400" dirty="0"/>
              <a:t>O(N)</a:t>
            </a:r>
            <a:r>
              <a:rPr lang="zh-CN" altLang="en-US" sz="2400" dirty="0"/>
              <a:t>。</a:t>
            </a:r>
            <a:endParaRPr lang="en-US" altLang="zh-CN" dirty="0"/>
          </a:p>
          <a:p>
            <a:pPr marL="0" indent="0">
              <a:buNone/>
            </a:pPr>
            <a:endParaRPr lang="zh-CN" altLang="en-US" sz="2400" dirty="0"/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947F155-9F1A-4775-BBA9-E46F4A1CC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B67F049-2DEE-414E-8A61-4375FF8F6E35}"/>
              </a:ext>
            </a:extLst>
          </p:cNvPr>
          <p:cNvSpPr/>
          <p:nvPr/>
        </p:nvSpPr>
        <p:spPr>
          <a:xfrm>
            <a:off x="683568" y="5661248"/>
            <a:ext cx="8003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本章</a:t>
            </a:r>
            <a:r>
              <a:rPr lang="zh-CN" altLang="zh-CN" dirty="0">
                <a:solidFill>
                  <a:srgbClr val="FF0000"/>
                </a:solidFill>
              </a:rPr>
              <a:t>代码下载地址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en-US" altLang="zh-CN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https://github.com/luoyongjun999/code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325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0724DF-3CE2-452B-997F-C690713D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K</a:t>
            </a:r>
            <a:r>
              <a:rPr lang="zh-CN" altLang="en-US" sz="3600" dirty="0">
                <a:solidFill>
                  <a:srgbClr val="0070C0"/>
                </a:solidFill>
              </a:rPr>
              <a:t>题 </a:t>
            </a:r>
            <a:r>
              <a:rPr lang="en-US" altLang="zh-CN" sz="3600" dirty="0" err="1">
                <a:solidFill>
                  <a:srgbClr val="0070C0"/>
                </a:solidFill>
              </a:rPr>
              <a:t>hdu</a:t>
            </a:r>
            <a:r>
              <a:rPr lang="en-US" altLang="zh-CN" sz="3600" dirty="0">
                <a:solidFill>
                  <a:srgbClr val="0070C0"/>
                </a:solidFill>
              </a:rPr>
              <a:t> 5583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358E19-1304-4603-9A17-EC32730E3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黑白国有两种青蛙：黑青蛙和白青蛙。</a:t>
            </a:r>
            <a:r>
              <a:rPr lang="en-US" altLang="zh-CN" sz="2400" dirty="0"/>
              <a:t>N</a:t>
            </a:r>
            <a:r>
              <a:rPr lang="zh-CN" altLang="en-US" sz="2400" dirty="0"/>
              <a:t>只青蛙站成一行，有些是黑的，有些是白的。计算青蛙们的合力，计算规则如下：把青蛙们分成最小的部分，每部分是连续的，只包含一种颜色的青蛙；合力是每部分长度的平方和。</a:t>
            </a:r>
          </a:p>
          <a:p>
            <a:r>
              <a:rPr lang="zh-CN" altLang="en-US" sz="2400" dirty="0"/>
              <a:t>现在来了一个罪恶的老巫婆，她告诉青蛙们，她要改变青蛙的颜色，最多改变一只。这样青蛙们的合力就变了。</a:t>
            </a:r>
          </a:p>
          <a:p>
            <a:r>
              <a:rPr lang="zh-CN" altLang="en-US" sz="2400" dirty="0"/>
              <a:t>青蛙们想知道，巫婆完成她的工作后，最大可能的合力是多少。</a:t>
            </a:r>
          </a:p>
          <a:p>
            <a:r>
              <a:rPr lang="en-US" altLang="zh-CN" sz="2400" dirty="0"/>
              <a:t>1 ≤ N ≤ 10</a:t>
            </a:r>
            <a:r>
              <a:rPr lang="en-US" altLang="zh-CN" sz="2400" baseline="30000" dirty="0"/>
              <a:t>5</a:t>
            </a:r>
            <a:endParaRPr lang="en-US" altLang="zh-CN" sz="2400" dirty="0"/>
          </a:p>
          <a:p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99B6C9F-9956-4C71-AC10-10841F731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8370" name="Picture 2">
            <a:extLst>
              <a:ext uri="{FF2B5EF4-FFF2-40B4-BE49-F238E27FC236}">
                <a16:creationId xmlns:a16="http://schemas.microsoft.com/office/drawing/2014/main" id="{7049934F-FF47-4958-98E1-3454F148D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570" y="4711029"/>
            <a:ext cx="1755170" cy="135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2" name="Picture 4">
            <a:extLst>
              <a:ext uri="{FF2B5EF4-FFF2-40B4-BE49-F238E27FC236}">
                <a16:creationId xmlns:a16="http://schemas.microsoft.com/office/drawing/2014/main" id="{FE95BDF8-D90C-46D8-B90C-E6D49AC85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638" y="4711028"/>
            <a:ext cx="1605794" cy="135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437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7D9C3B-5D10-45C7-AF4D-723B5C831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题目说明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947C93-768E-49E3-B8EF-FDB6669ED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难度等级：简单题，暴力求解。</a:t>
            </a:r>
            <a:endParaRPr lang="en-US" altLang="zh-CN" sz="2400" dirty="0"/>
          </a:p>
          <a:p>
            <a:r>
              <a:rPr lang="en-US" altLang="zh-CN" sz="2400" dirty="0"/>
              <a:t>FB</a:t>
            </a:r>
            <a:r>
              <a:rPr lang="zh-CN" altLang="en-US" sz="2400" dirty="0"/>
              <a:t>时间是</a:t>
            </a:r>
            <a:r>
              <a:rPr lang="en-US" altLang="zh-CN" sz="2400" dirty="0"/>
              <a:t>10</a:t>
            </a:r>
            <a:r>
              <a:rPr lang="zh-CN" altLang="en-US" sz="2400" dirty="0"/>
              <a:t>分钟。铜牌队伍在</a:t>
            </a:r>
            <a:r>
              <a:rPr lang="en-US" altLang="zh-CN" sz="2400" dirty="0"/>
              <a:t>40</a:t>
            </a:r>
            <a:r>
              <a:rPr lang="zh-CN" altLang="en-US" sz="2400" dirty="0"/>
              <a:t>分钟左右</a:t>
            </a:r>
            <a:r>
              <a:rPr lang="en-US" altLang="zh-CN" sz="2400" dirty="0"/>
              <a:t>AC</a:t>
            </a:r>
            <a:r>
              <a:rPr lang="zh-CN" altLang="en-US" sz="2400" dirty="0"/>
              <a:t>。</a:t>
            </a:r>
          </a:p>
          <a:p>
            <a:r>
              <a:rPr lang="zh-CN" altLang="en-US" sz="2400" dirty="0"/>
              <a:t>能力考核：计算复杂度、编码能力。</a:t>
            </a:r>
          </a:p>
          <a:p>
            <a:endParaRPr lang="en-US" altLang="zh-CN" sz="2400" dirty="0"/>
          </a:p>
          <a:p>
            <a:r>
              <a:rPr lang="zh-CN" altLang="en-US" sz="2400" dirty="0"/>
              <a:t>本题逻辑虽然简单，但是也需要一定的灵活处理；</a:t>
            </a:r>
            <a:endParaRPr lang="en-US" altLang="zh-CN" sz="2400" dirty="0"/>
          </a:p>
          <a:p>
            <a:r>
              <a:rPr lang="zh-CN" altLang="en-US" sz="2400" dirty="0"/>
              <a:t>不涉及复杂的算法，但是需要了解计算的复杂度并避免落入陷阱；</a:t>
            </a:r>
            <a:endParaRPr lang="en-US" altLang="zh-CN" sz="2400" dirty="0"/>
          </a:p>
          <a:p>
            <a:r>
              <a:rPr lang="zh-CN" altLang="en-US" sz="2400" dirty="0"/>
              <a:t>代码比较短，但是有一定技巧。</a:t>
            </a:r>
            <a:endParaRPr lang="en-US" altLang="zh-CN" sz="2400" dirty="0"/>
          </a:p>
          <a:p>
            <a:r>
              <a:rPr lang="zh-CN" altLang="en-US" sz="2400" dirty="0"/>
              <a:t>本题可以考查基本的计算思维和较好的编码能力。</a:t>
            </a:r>
          </a:p>
          <a:p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155FFA1-4E25-41FF-8894-A5598A151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148675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72B58B-1492-43A5-926E-65A5312C1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）逻辑。根据</a:t>
            </a:r>
            <a:r>
              <a:rPr lang="en-US" altLang="zh-CN" sz="2400" dirty="0"/>
              <a:t>Sample Input</a:t>
            </a:r>
            <a:r>
              <a:rPr lang="zh-CN" altLang="en-US" sz="2400" dirty="0"/>
              <a:t>和</a:t>
            </a:r>
            <a:r>
              <a:rPr lang="en-US" altLang="zh-CN" sz="2400" dirty="0"/>
              <a:t>Sample Output</a:t>
            </a:r>
            <a:r>
              <a:rPr lang="zh-CN" altLang="en-US" sz="2400" dirty="0"/>
              <a:t>理解题意，当输入</a:t>
            </a:r>
            <a:r>
              <a:rPr lang="en-US" altLang="zh-CN" sz="2400" dirty="0"/>
              <a:t>000011</a:t>
            </a:r>
            <a:r>
              <a:rPr lang="zh-CN" altLang="en-US" sz="2400" dirty="0"/>
              <a:t>时，青蛙的合力是</a:t>
            </a:r>
            <a:r>
              <a:rPr lang="en-US" altLang="zh-CN" sz="2400" dirty="0"/>
              <a:t>4</a:t>
            </a:r>
            <a:r>
              <a:rPr lang="en-US" altLang="zh-CN" sz="2400" baseline="30000" dirty="0"/>
              <a:t>2 </a:t>
            </a:r>
            <a:r>
              <a:rPr lang="en-US" altLang="zh-CN" sz="2400" dirty="0"/>
              <a:t>+ 2</a:t>
            </a:r>
            <a:r>
              <a:rPr lang="en-US" altLang="zh-CN" sz="2400" baseline="30000" dirty="0"/>
              <a:t>2 </a:t>
            </a:r>
            <a:r>
              <a:rPr lang="en-US" altLang="zh-CN" sz="2400" dirty="0"/>
              <a:t>= 20</a:t>
            </a:r>
            <a:r>
              <a:rPr lang="zh-CN" altLang="en-US" sz="2400" dirty="0"/>
              <a:t>。改变一只青蛙的颜色，例如改成</a:t>
            </a:r>
            <a:r>
              <a:rPr lang="en-US" altLang="zh-CN" sz="2400" dirty="0"/>
              <a:t>000001</a:t>
            </a:r>
            <a:r>
              <a:rPr lang="zh-CN" altLang="en-US" sz="2400" dirty="0"/>
              <a:t>，合力变为</a:t>
            </a:r>
            <a:r>
              <a:rPr lang="en-US" altLang="zh-CN" sz="2400" dirty="0"/>
              <a:t>5</a:t>
            </a:r>
            <a:r>
              <a:rPr lang="en-US" altLang="zh-CN" sz="2400" baseline="30000" dirty="0"/>
              <a:t>2 </a:t>
            </a:r>
            <a:r>
              <a:rPr lang="en-US" altLang="zh-CN" sz="2400" dirty="0"/>
              <a:t>+ 1</a:t>
            </a:r>
            <a:r>
              <a:rPr lang="en-US" altLang="zh-CN" sz="2400" baseline="30000" dirty="0"/>
              <a:t>2 </a:t>
            </a:r>
            <a:r>
              <a:rPr lang="en-US" altLang="zh-CN" sz="2400" dirty="0"/>
              <a:t>= 26</a:t>
            </a:r>
            <a:r>
              <a:rPr lang="zh-CN" altLang="en-US" sz="2400" dirty="0"/>
              <a:t>。判断最大的合力是</a:t>
            </a:r>
            <a:r>
              <a:rPr lang="en-US" altLang="zh-CN" sz="2400" dirty="0"/>
              <a:t>26</a:t>
            </a:r>
            <a:r>
              <a:rPr lang="zh-CN" altLang="en-US" sz="2400" dirty="0"/>
              <a:t>，并输出。</a:t>
            </a:r>
          </a:p>
          <a:p>
            <a:pPr marL="0" indent="0">
              <a:buNone/>
            </a:pPr>
            <a:r>
              <a:rPr lang="zh-CN" altLang="en-US" sz="2400" dirty="0"/>
              <a:t>   可能的最大合力，出现在有</a:t>
            </a:r>
            <a:r>
              <a:rPr lang="en-US" altLang="zh-CN" sz="2400" dirty="0"/>
              <a:t>N=10</a:t>
            </a:r>
            <a:r>
              <a:rPr lang="en-US" altLang="zh-CN" sz="2400" baseline="30000" dirty="0"/>
              <a:t>5</a:t>
            </a:r>
            <a:r>
              <a:rPr lang="zh-CN" altLang="en-US" sz="2400" dirty="0"/>
              <a:t>只青蛙的情况下，且所有青蛙是一种颜色，此时合力是</a:t>
            </a:r>
            <a:r>
              <a:rPr lang="en-US" altLang="zh-CN" sz="2400" dirty="0"/>
              <a:t>N</a:t>
            </a:r>
            <a:r>
              <a:rPr lang="en-US" altLang="zh-CN" sz="2400" baseline="30000" dirty="0"/>
              <a:t>2 </a:t>
            </a:r>
            <a:r>
              <a:rPr lang="en-US" altLang="zh-CN" sz="2400" dirty="0"/>
              <a:t>= 10</a:t>
            </a:r>
            <a:r>
              <a:rPr lang="en-US" altLang="zh-CN" sz="2400" baseline="30000" dirty="0"/>
              <a:t>10  </a:t>
            </a:r>
            <a:r>
              <a:rPr lang="en-US" altLang="zh-CN" sz="2400" dirty="0"/>
              <a:t>&lt; 2</a:t>
            </a:r>
            <a:r>
              <a:rPr lang="en-US" altLang="zh-CN" sz="2400" baseline="30000" dirty="0"/>
              <a:t>64</a:t>
            </a:r>
            <a:r>
              <a:rPr lang="zh-CN" altLang="en-US" sz="2400" dirty="0"/>
              <a:t>，可以用</a:t>
            </a:r>
            <a:r>
              <a:rPr lang="en-US" altLang="zh-CN" sz="2400" dirty="0"/>
              <a:t>64</a:t>
            </a:r>
            <a:r>
              <a:rPr lang="zh-CN" altLang="en-US" sz="2400" dirty="0"/>
              <a:t>位的</a:t>
            </a:r>
            <a:r>
              <a:rPr lang="en-US" altLang="zh-CN" sz="2400" dirty="0"/>
              <a:t>long </a:t>
            </a:r>
            <a:r>
              <a:rPr lang="en-US" altLang="zh-CN" sz="2400" dirty="0" err="1"/>
              <a:t>long</a:t>
            </a:r>
            <a:r>
              <a:rPr lang="zh-CN" altLang="en-US" sz="2400" dirty="0"/>
              <a:t>类型表示。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）计算复杂度。解题时，首先应该注意数据的规模，即</a:t>
            </a:r>
            <a:r>
              <a:rPr lang="en-US" altLang="zh-CN" sz="2400" dirty="0"/>
              <a:t>1 ≤ N ≤ 10</a:t>
            </a:r>
            <a:r>
              <a:rPr lang="en-US" altLang="zh-CN" sz="2400" baseline="30000" dirty="0"/>
              <a:t>5</a:t>
            </a:r>
            <a:r>
              <a:rPr lang="zh-CN" altLang="en-US" sz="2400" dirty="0"/>
              <a:t>，这说明不能使用时间复杂度大于</a:t>
            </a:r>
            <a:r>
              <a:rPr lang="en-US" altLang="zh-CN" sz="2400" dirty="0"/>
              <a:t>O(N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)</a:t>
            </a:r>
            <a:r>
              <a:rPr lang="zh-CN" altLang="en-US" sz="2400" dirty="0"/>
              <a:t>的算法。</a:t>
            </a:r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5CE7BA1-6206-475B-918D-CD85510D6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40726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78B223-A93D-453F-B601-9166B7890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简单的暴力方法，结果</a:t>
            </a:r>
            <a:r>
              <a:rPr lang="en-US" altLang="zh-CN" sz="2400" dirty="0"/>
              <a:t>TLE</a:t>
            </a:r>
            <a:r>
              <a:rPr lang="zh-CN" altLang="en-US" sz="2400" dirty="0"/>
              <a:t>：每改变一只青蛙的颜色，就重新计算合力，计算量是</a:t>
            </a:r>
            <a:r>
              <a:rPr lang="en-US" altLang="zh-CN" sz="2400" dirty="0"/>
              <a:t>O(N)</a:t>
            </a:r>
            <a:r>
              <a:rPr lang="zh-CN" altLang="en-US" sz="2400" dirty="0"/>
              <a:t>；从头到尾一共可以改变</a:t>
            </a:r>
            <a:r>
              <a:rPr lang="en-US" altLang="zh-CN" sz="2400" dirty="0"/>
              <a:t>N</a:t>
            </a:r>
            <a:r>
              <a:rPr lang="zh-CN" altLang="en-US" sz="2400" dirty="0"/>
              <a:t>次；总复杂度是</a:t>
            </a:r>
            <a:r>
              <a:rPr lang="en-US" altLang="zh-CN" sz="2400" dirty="0"/>
              <a:t>O(N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)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优化和解决。每次改变一只青蛙的颜色后，因为只影响了相邻的青蛙序列，所以并不需要全部重新计算，只计算被影响的这部分就行了。这样，每改变一只青蛙的颜色，计算的时间复杂度差不多是</a:t>
            </a:r>
            <a:r>
              <a:rPr lang="en-US" altLang="zh-CN" sz="2400" dirty="0"/>
              <a:t>O(1)</a:t>
            </a:r>
            <a:r>
              <a:rPr lang="zh-CN" altLang="en-US" sz="2400" dirty="0"/>
              <a:t>，总复杂度是</a:t>
            </a:r>
            <a:r>
              <a:rPr lang="en-US" altLang="zh-CN" sz="2400" dirty="0"/>
              <a:t>O(N)</a:t>
            </a:r>
            <a:r>
              <a:rPr lang="zh-CN" altLang="en-US" sz="2400" dirty="0"/>
              <a:t>。</a:t>
            </a:r>
          </a:p>
          <a:p>
            <a:endParaRPr lang="en-US" altLang="zh-CN" sz="2400" dirty="0"/>
          </a:p>
          <a:p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F596D6B-D721-47B7-8CB7-CA40650B0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07669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https://ss1.bdstatic.com/70cFvXSh_Q1YnxGkpoWK1HF6hhy/it/u=107535699,2043163120&amp;fm=26&amp;gp=0.jpg">
            <a:extLst>
              <a:ext uri="{FF2B5EF4-FFF2-40B4-BE49-F238E27FC236}">
                <a16:creationId xmlns:a16="http://schemas.microsoft.com/office/drawing/2014/main" id="{2C8DCEF0-0930-49B4-8AE9-4FF465B30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153144"/>
            <a:ext cx="1979712" cy="197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40724DF-3CE2-452B-997F-C690713D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L</a:t>
            </a:r>
            <a:r>
              <a:rPr lang="zh-CN" altLang="en-US" sz="3600" dirty="0">
                <a:solidFill>
                  <a:srgbClr val="0070C0"/>
                </a:solidFill>
              </a:rPr>
              <a:t>题 </a:t>
            </a:r>
            <a:r>
              <a:rPr lang="en-US" altLang="zh-CN" sz="3600" dirty="0" err="1">
                <a:solidFill>
                  <a:srgbClr val="0070C0"/>
                </a:solidFill>
              </a:rPr>
              <a:t>hdu</a:t>
            </a:r>
            <a:r>
              <a:rPr lang="en-US" altLang="zh-CN" sz="3600" dirty="0">
                <a:solidFill>
                  <a:srgbClr val="0070C0"/>
                </a:solidFill>
              </a:rPr>
              <a:t> 5584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358E19-1304-4603-9A17-EC32730E3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07901"/>
            <a:ext cx="8579296" cy="5001419"/>
          </a:xfrm>
        </p:spPr>
        <p:txBody>
          <a:bodyPr/>
          <a:lstStyle/>
          <a:p>
            <a:r>
              <a:rPr lang="zh-CN" altLang="en-US" sz="2400" dirty="0"/>
              <a:t>一只青蛙刚学会一些数论，就迫不及待想</a:t>
            </a:r>
            <a:r>
              <a:rPr lang="en-US" altLang="zh-CN" sz="2400" dirty="0"/>
              <a:t>show</a:t>
            </a:r>
          </a:p>
          <a:p>
            <a:pPr marL="0" indent="0">
              <a:buNone/>
            </a:pPr>
            <a:r>
              <a:rPr lang="en-US" altLang="zh-CN" sz="2400" dirty="0"/>
              <a:t>    </a:t>
            </a:r>
            <a:r>
              <a:rPr lang="zh-CN" altLang="en-US" sz="2400" dirty="0"/>
              <a:t>给女朋友看。</a:t>
            </a:r>
          </a:p>
          <a:p>
            <a:r>
              <a:rPr lang="zh-CN" altLang="en-US" sz="2400" dirty="0"/>
              <a:t>它坐在一个网格图上，行和列都是无限的。行的计数从底部开始</a:t>
            </a:r>
            <a:r>
              <a:rPr lang="en-US" altLang="zh-CN" sz="2400" dirty="0"/>
              <a:t>1, 2, ⋯</a:t>
            </a:r>
            <a:r>
              <a:rPr lang="zh-CN" altLang="en-US" sz="2400" dirty="0"/>
              <a:t>，列也是这样。青蛙最初的位置是坐标</a:t>
            </a:r>
            <a:r>
              <a:rPr lang="en-US" altLang="zh-CN" sz="2400" dirty="0"/>
              <a:t>(</a:t>
            </a:r>
            <a:r>
              <a:rPr lang="en-US" altLang="zh-CN" sz="2400" dirty="0" err="1"/>
              <a:t>sx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sy</a:t>
            </a:r>
            <a:r>
              <a:rPr lang="en-US" altLang="zh-CN" sz="2400" dirty="0"/>
              <a:t>)</a:t>
            </a:r>
            <a:r>
              <a:rPr lang="zh-CN" altLang="en-US" sz="2400" dirty="0"/>
              <a:t>，旅程开始了。</a:t>
            </a:r>
          </a:p>
          <a:p>
            <a:r>
              <a:rPr lang="zh-CN" altLang="en-US" sz="2400" dirty="0"/>
              <a:t>为了向女朋友炫耀它的数学天才，它使用了一种特别的跳跃方法。如果它在坐标</a:t>
            </a:r>
            <a:r>
              <a:rPr lang="en-US" altLang="zh-CN" sz="2400" dirty="0"/>
              <a:t>(x, y)</a:t>
            </a:r>
            <a:r>
              <a:rPr lang="zh-CN" altLang="en-US" sz="2400" dirty="0"/>
              <a:t>，寻找一个可以被</a:t>
            </a:r>
            <a:r>
              <a:rPr lang="en-US" altLang="zh-CN" sz="2400" dirty="0"/>
              <a:t>x</a:t>
            </a:r>
            <a:r>
              <a:rPr lang="zh-CN" altLang="en-US" sz="2400" dirty="0"/>
              <a:t>和</a:t>
            </a:r>
            <a:r>
              <a:rPr lang="en-US" altLang="zh-CN" sz="2400" dirty="0"/>
              <a:t>y</a:t>
            </a:r>
            <a:r>
              <a:rPr lang="zh-CN" altLang="en-US" sz="2400" dirty="0"/>
              <a:t>都整除的最小的</a:t>
            </a:r>
            <a:r>
              <a:rPr lang="en-US" altLang="zh-CN" sz="2400" dirty="0"/>
              <a:t>z</a:t>
            </a:r>
            <a:r>
              <a:rPr lang="zh-CN" altLang="en-US" sz="2400" dirty="0"/>
              <a:t>，然后向上或向右跳</a:t>
            </a:r>
            <a:r>
              <a:rPr lang="en-US" altLang="zh-CN" sz="2400" dirty="0"/>
              <a:t>z</a:t>
            </a:r>
            <a:r>
              <a:rPr lang="zh-CN" altLang="en-US" sz="2400" dirty="0"/>
              <a:t>步，下一步坐标可能是</a:t>
            </a:r>
            <a:r>
              <a:rPr lang="en-US" altLang="zh-CN" sz="2400" dirty="0"/>
              <a:t>(</a:t>
            </a:r>
            <a:r>
              <a:rPr lang="en-US" altLang="zh-CN" sz="2400" dirty="0" err="1"/>
              <a:t>x+z</a:t>
            </a:r>
            <a:r>
              <a:rPr lang="en-US" altLang="zh-CN" sz="2400" dirty="0"/>
              <a:t>, y)</a:t>
            </a:r>
            <a:r>
              <a:rPr lang="zh-CN" altLang="en-US" sz="2400" dirty="0"/>
              <a:t>或</a:t>
            </a:r>
            <a:r>
              <a:rPr lang="en-US" altLang="zh-CN" sz="2400" dirty="0"/>
              <a:t>(x, </a:t>
            </a:r>
            <a:r>
              <a:rPr lang="en-US" altLang="zh-CN" sz="2400" dirty="0" err="1"/>
              <a:t>y+z</a:t>
            </a:r>
            <a:r>
              <a:rPr lang="en-US" altLang="zh-CN" sz="2400" dirty="0"/>
              <a:t>)</a:t>
            </a:r>
            <a:r>
              <a:rPr lang="zh-CN" altLang="en-US" sz="2400" dirty="0"/>
              <a:t>。</a:t>
            </a:r>
          </a:p>
          <a:p>
            <a:r>
              <a:rPr lang="zh-CN" altLang="en-US" sz="2400" dirty="0"/>
              <a:t>经过有限跳跃后（可能是</a:t>
            </a:r>
            <a:r>
              <a:rPr lang="en-US" altLang="zh-CN" sz="2400" dirty="0"/>
              <a:t>0</a:t>
            </a:r>
            <a:r>
              <a:rPr lang="zh-CN" altLang="en-US" sz="2400" dirty="0"/>
              <a:t>步），它停在</a:t>
            </a:r>
            <a:r>
              <a:rPr lang="en-US" altLang="zh-CN" sz="2400" dirty="0"/>
              <a:t>(e</a:t>
            </a:r>
            <a:r>
              <a:rPr lang="en-US" altLang="zh-CN" sz="2400" baseline="-25000" dirty="0"/>
              <a:t>x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e</a:t>
            </a:r>
            <a:r>
              <a:rPr lang="en-US" altLang="zh-CN" sz="2400" baseline="-25000" dirty="0" err="1"/>
              <a:t>y</a:t>
            </a:r>
            <a:r>
              <a:rPr lang="en-US" altLang="zh-CN" sz="2400" dirty="0"/>
              <a:t>)</a:t>
            </a:r>
            <a:r>
              <a:rPr lang="zh-CN" altLang="en-US" sz="2400" dirty="0"/>
              <a:t>。然而，它太累了，忘记了它的起始位置。</a:t>
            </a:r>
          </a:p>
          <a:p>
            <a:r>
              <a:rPr lang="zh-CN" altLang="en-US" sz="2400" dirty="0"/>
              <a:t>如果一个个去检查网格的所有坐标，那太笨了！请告诉青蛙一个聪明的办法，到达</a:t>
            </a:r>
            <a:r>
              <a:rPr lang="en-US" altLang="zh-CN" sz="2400" dirty="0"/>
              <a:t>(e</a:t>
            </a:r>
            <a:r>
              <a:rPr lang="en-US" altLang="zh-CN" sz="2400" baseline="-25000" dirty="0"/>
              <a:t>x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e</a:t>
            </a:r>
            <a:r>
              <a:rPr lang="en-US" altLang="zh-CN" sz="2400" baseline="-25000" dirty="0" err="1"/>
              <a:t>y</a:t>
            </a:r>
            <a:r>
              <a:rPr lang="en-US" altLang="zh-CN" sz="2400" dirty="0"/>
              <a:t>)</a:t>
            </a:r>
            <a:r>
              <a:rPr lang="zh-CN" altLang="en-US" sz="2400" dirty="0"/>
              <a:t>的可能的起始位置有多少个？</a:t>
            </a:r>
          </a:p>
          <a:p>
            <a:endParaRPr lang="zh-CN" altLang="en-US" sz="1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99B6C9F-9956-4C71-AC10-10841F731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83361"/>
            <a:ext cx="2895600" cy="138113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677547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>
            <a:extLst>
              <a:ext uri="{FF2B5EF4-FFF2-40B4-BE49-F238E27FC236}">
                <a16:creationId xmlns:a16="http://schemas.microsoft.com/office/drawing/2014/main" id="{1AEDB34A-90C6-4F24-BDE6-117662BD33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54868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z="4000" dirty="0">
                <a:solidFill>
                  <a:srgbClr val="FF0000"/>
                </a:solidFill>
              </a:rPr>
              <a:t>第</a:t>
            </a:r>
            <a:r>
              <a:rPr lang="en-US" altLang="zh-CN" sz="4000" dirty="0">
                <a:solidFill>
                  <a:srgbClr val="FF0000"/>
                </a:solidFill>
              </a:rPr>
              <a:t>12</a:t>
            </a:r>
            <a:r>
              <a:rPr lang="zh-CN" altLang="en-US" sz="4000">
                <a:solidFill>
                  <a:srgbClr val="FF0000"/>
                </a:solidFill>
              </a:rPr>
              <a:t>章 区域赛</a:t>
            </a:r>
            <a:r>
              <a:rPr lang="zh-CN" altLang="en-US" sz="4000" dirty="0">
                <a:solidFill>
                  <a:srgbClr val="FF0000"/>
                </a:solidFill>
              </a:rPr>
              <a:t>真题</a:t>
            </a:r>
          </a:p>
        </p:txBody>
      </p:sp>
      <p:sp>
        <p:nvSpPr>
          <p:cNvPr id="18435" name="内容占位符 2">
            <a:extLst>
              <a:ext uri="{FF2B5EF4-FFF2-40B4-BE49-F238E27FC236}">
                <a16:creationId xmlns:a16="http://schemas.microsoft.com/office/drawing/2014/main" id="{281AF223-CAE0-43AE-B169-CB229F67B9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52525" y="2348879"/>
            <a:ext cx="6838950" cy="2520281"/>
          </a:xfrm>
        </p:spPr>
        <p:txBody>
          <a:bodyPr/>
          <a:lstStyle/>
          <a:p>
            <a:pPr lvl="0">
              <a:buFont typeface="Wingdings" panose="05000000000000000000" pitchFamily="2" charset="2"/>
              <a:buChar char="u"/>
            </a:pPr>
            <a:r>
              <a:rPr lang="zh-CN" altLang="en-US" dirty="0"/>
              <a:t>现场赛考查什么能力？</a:t>
            </a:r>
            <a:endParaRPr lang="en-US" altLang="zh-CN" dirty="0"/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dirty="0"/>
              <a:t>一次现场赛的题目</a:t>
            </a:r>
          </a:p>
        </p:txBody>
      </p:sp>
      <p:sp>
        <p:nvSpPr>
          <p:cNvPr id="18436" name="页脚占位符 3">
            <a:extLst>
              <a:ext uri="{FF2B5EF4-FFF2-40B4-BE49-F238E27FC236}">
                <a16:creationId xmlns:a16="http://schemas.microsoft.com/office/drawing/2014/main" id="{54D4E5EB-861B-41A0-8ED0-1A33923DF63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002060"/>
                </a:solidFill>
              </a:rPr>
              <a:t>华东理工大学 罗勇军</a:t>
            </a:r>
            <a:endParaRPr lang="zh-CN" altLang="zh-CN" sz="1400">
              <a:solidFill>
                <a:srgbClr val="002060"/>
              </a:solidFill>
            </a:endParaRPr>
          </a:p>
        </p:txBody>
      </p:sp>
      <p:pic>
        <p:nvPicPr>
          <p:cNvPr id="53250" name="Picture 2" descr="https://ss1.bdstatic.com/70cFvXSh_Q1YnxGkpoWK1HF6hhy/it/u=1005643519,520133106&amp;fm=26&amp;gp=0.jpg">
            <a:extLst>
              <a:ext uri="{FF2B5EF4-FFF2-40B4-BE49-F238E27FC236}">
                <a16:creationId xmlns:a16="http://schemas.microsoft.com/office/drawing/2014/main" id="{5E8B63F8-3E3A-42B1-8D82-DEC242104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221088"/>
            <a:ext cx="3350452" cy="180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2" name="Picture 4" descr="https://timgsa.baidu.com/timg?image&amp;quality=80&amp;size=b9999_10000&amp;sec=1557460756537&amp;di=d0ae09fd065decaaefe5de188a0594b5&amp;imgtype=0&amp;src=http%3A%2F%2F5b0988e595225.cdn.sohucs.com%2Fimages%2F20181111%2Ff3eb93399c2a428ebe0a247129dc0adb.jpeg">
            <a:extLst>
              <a:ext uri="{FF2B5EF4-FFF2-40B4-BE49-F238E27FC236}">
                <a16:creationId xmlns:a16="http://schemas.microsoft.com/office/drawing/2014/main" id="{E628D53D-3744-4B1B-9C6B-375BE5BE9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546" y="4214044"/>
            <a:ext cx="3173662" cy="178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582F655-E8C4-49FF-95EA-5F54D8AC4B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863" y="4214044"/>
            <a:ext cx="2675297" cy="178353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9C151D-F737-4A71-83E0-74B7C10A5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Input: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第一行是一个整数</a:t>
            </a:r>
            <a:r>
              <a:rPr lang="en-US" altLang="zh-CN" sz="2400" dirty="0"/>
              <a:t>T</a:t>
            </a:r>
            <a:r>
              <a:rPr lang="zh-CN" altLang="en-US" sz="2400" dirty="0"/>
              <a:t>，表示测试用例的个数。</a:t>
            </a:r>
          </a:p>
          <a:p>
            <a:pPr marL="0" indent="0">
              <a:buNone/>
            </a:pPr>
            <a:r>
              <a:rPr lang="zh-CN" altLang="en-US" sz="2400" dirty="0"/>
              <a:t>每个测试用例包含</a:t>
            </a:r>
            <a:r>
              <a:rPr lang="en-US" altLang="zh-CN" sz="2400" dirty="0"/>
              <a:t>2</a:t>
            </a:r>
            <a:r>
              <a:rPr lang="zh-CN" altLang="en-US" sz="2400" dirty="0"/>
              <a:t>个整数</a:t>
            </a:r>
            <a:r>
              <a:rPr lang="en-US" altLang="zh-CN" sz="2400" dirty="0"/>
              <a:t>e</a:t>
            </a:r>
            <a:r>
              <a:rPr lang="en-US" altLang="zh-CN" sz="2400" baseline="-25000" dirty="0"/>
              <a:t>x</a:t>
            </a:r>
            <a:r>
              <a:rPr lang="zh-CN" altLang="en-US" sz="2400" dirty="0"/>
              <a:t>，</a:t>
            </a:r>
            <a:r>
              <a:rPr lang="en-US" altLang="zh-CN" sz="2400" dirty="0" err="1"/>
              <a:t>e</a:t>
            </a:r>
            <a:r>
              <a:rPr lang="en-US" altLang="zh-CN" sz="2400" baseline="-25000" dirty="0" err="1"/>
              <a:t>y</a:t>
            </a:r>
            <a:r>
              <a:rPr lang="zh-CN" altLang="en-US" sz="2400" dirty="0"/>
              <a:t>，即目的地坐标。</a:t>
            </a:r>
          </a:p>
          <a:p>
            <a:r>
              <a:rPr lang="en-US" altLang="zh-CN" sz="2400" dirty="0"/>
              <a:t>Output: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对每个测试用例，你需要输出 </a:t>
            </a:r>
            <a:r>
              <a:rPr lang="en-US" altLang="zh-CN" sz="2400" dirty="0"/>
              <a:t>"Case #x: y"</a:t>
            </a:r>
            <a:r>
              <a:rPr lang="zh-CN" altLang="en-US" sz="2400" dirty="0"/>
              <a:t>，其中</a:t>
            </a:r>
            <a:r>
              <a:rPr lang="en-US" altLang="zh-CN" sz="2400" dirty="0"/>
              <a:t>x</a:t>
            </a:r>
            <a:r>
              <a:rPr lang="zh-CN" altLang="en-US" sz="2400" dirty="0"/>
              <a:t>表示第几个用例，从</a:t>
            </a:r>
            <a:r>
              <a:rPr lang="en-US" altLang="zh-CN" sz="2400" dirty="0"/>
              <a:t>1</a:t>
            </a:r>
            <a:r>
              <a:rPr lang="zh-CN" altLang="en-US" sz="2400" dirty="0"/>
              <a:t>开始计数；</a:t>
            </a:r>
            <a:r>
              <a:rPr lang="en-US" altLang="zh-CN" sz="2400" dirty="0"/>
              <a:t>y</a:t>
            </a:r>
            <a:r>
              <a:rPr lang="zh-CN" altLang="en-US" sz="2400" dirty="0"/>
              <a:t>是可能起点的个数。</a:t>
            </a:r>
          </a:p>
          <a:p>
            <a:r>
              <a:rPr lang="en-US" altLang="zh-CN" sz="2400" dirty="0"/>
              <a:t>Limits:</a:t>
            </a:r>
            <a:endParaRPr lang="zh-CN" altLang="en-US" sz="2400" dirty="0"/>
          </a:p>
          <a:p>
            <a:pPr marL="0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1 ≤ T ≤ 1000</a:t>
            </a:r>
            <a:endParaRPr lang="zh-CN" altLang="en-US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1 ≤ e</a:t>
            </a:r>
            <a:r>
              <a:rPr lang="en-US" altLang="zh-CN" sz="2400" baseline="-25000" dirty="0">
                <a:solidFill>
                  <a:srgbClr val="0070C0"/>
                </a:solidFill>
              </a:rPr>
              <a:t>x</a:t>
            </a:r>
            <a:r>
              <a:rPr lang="en-US" altLang="zh-CN" sz="2400" dirty="0">
                <a:solidFill>
                  <a:srgbClr val="0070C0"/>
                </a:solidFill>
              </a:rPr>
              <a:t>, </a:t>
            </a:r>
            <a:r>
              <a:rPr lang="en-US" altLang="zh-CN" sz="2400" dirty="0" err="1">
                <a:solidFill>
                  <a:srgbClr val="0070C0"/>
                </a:solidFill>
              </a:rPr>
              <a:t>e</a:t>
            </a:r>
            <a:r>
              <a:rPr lang="en-US" altLang="zh-CN" sz="2400" baseline="-25000" dirty="0" err="1">
                <a:solidFill>
                  <a:srgbClr val="0070C0"/>
                </a:solidFill>
              </a:rPr>
              <a:t>y</a:t>
            </a:r>
            <a:r>
              <a:rPr lang="zh-CN" altLang="en-US" sz="2400" dirty="0">
                <a:solidFill>
                  <a:srgbClr val="0070C0"/>
                </a:solidFill>
              </a:rPr>
              <a:t>≤ </a:t>
            </a:r>
            <a:r>
              <a:rPr lang="en-US" altLang="zh-CN" sz="2400" dirty="0">
                <a:solidFill>
                  <a:srgbClr val="0070C0"/>
                </a:solidFill>
              </a:rPr>
              <a:t>10</a:t>
            </a:r>
            <a:r>
              <a:rPr lang="en-US" altLang="zh-CN" sz="2400" baseline="30000" dirty="0">
                <a:solidFill>
                  <a:srgbClr val="0070C0"/>
                </a:solidFill>
              </a:rPr>
              <a:t>9</a:t>
            </a:r>
            <a:endParaRPr lang="zh-CN" altLang="en-US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6E89794-C159-481F-A6FF-C23DD7F5A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484985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7D9C3B-5D10-45C7-AF4D-723B5C831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题目说明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947C93-768E-49E3-B8EF-FDB6669ED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zh-CN" altLang="en-US" sz="2400" dirty="0"/>
              <a:t>难度等级：简单题，数学。</a:t>
            </a:r>
            <a:endParaRPr lang="en-US" altLang="zh-CN" sz="2400" dirty="0"/>
          </a:p>
          <a:p>
            <a:r>
              <a:rPr lang="en-US" altLang="zh-CN" sz="2400" dirty="0"/>
              <a:t>FB</a:t>
            </a:r>
            <a:r>
              <a:rPr lang="zh-CN" altLang="en-US" sz="2400" dirty="0"/>
              <a:t>时间是</a:t>
            </a:r>
            <a:r>
              <a:rPr lang="en-US" altLang="zh-CN" sz="2400" dirty="0"/>
              <a:t>18</a:t>
            </a:r>
            <a:r>
              <a:rPr lang="zh-CN" altLang="en-US" sz="2400" dirty="0"/>
              <a:t>分钟。铜牌队伍在</a:t>
            </a:r>
            <a:r>
              <a:rPr lang="en-US" altLang="zh-CN" sz="2400" dirty="0"/>
              <a:t>98</a:t>
            </a:r>
            <a:r>
              <a:rPr lang="zh-CN" altLang="en-US" sz="2400" dirty="0"/>
              <a:t>分钟左右</a:t>
            </a:r>
            <a:r>
              <a:rPr lang="en-US" altLang="zh-CN" sz="2400" dirty="0"/>
              <a:t>AC</a:t>
            </a:r>
            <a:r>
              <a:rPr lang="zh-CN" altLang="en-US" sz="2400" dirty="0"/>
              <a:t>。</a:t>
            </a:r>
          </a:p>
          <a:p>
            <a:r>
              <a:rPr lang="zh-CN" altLang="en-US" sz="2400" dirty="0"/>
              <a:t>能力考核：数论中的最小公倍数和最大公约数问题、逻辑推理。</a:t>
            </a:r>
          </a:p>
          <a:p>
            <a:r>
              <a:rPr lang="zh-CN" altLang="en-US" sz="2400" dirty="0"/>
              <a:t>本题涉及到了算法知识，不过比较容易，是简单的数论概念；</a:t>
            </a:r>
            <a:endParaRPr lang="en-US" altLang="zh-CN" sz="2400" dirty="0"/>
          </a:p>
          <a:p>
            <a:r>
              <a:rPr lang="zh-CN" altLang="en-US" sz="2400" dirty="0"/>
              <a:t>推导过程需要有清醒和灵活的推理能力；</a:t>
            </a:r>
            <a:endParaRPr lang="en-US" altLang="zh-CN" sz="2400" dirty="0"/>
          </a:p>
          <a:p>
            <a:r>
              <a:rPr lang="zh-CN" altLang="en-US" sz="2400" dirty="0"/>
              <a:t>需要了解计算的复杂度；</a:t>
            </a:r>
            <a:endParaRPr lang="en-US" altLang="zh-CN" sz="2400" dirty="0"/>
          </a:p>
          <a:p>
            <a:r>
              <a:rPr lang="zh-CN" altLang="en-US" sz="2400" dirty="0"/>
              <a:t>代码比较短。</a:t>
            </a:r>
            <a:endParaRPr lang="en-US" altLang="zh-CN" sz="2400" dirty="0"/>
          </a:p>
          <a:p>
            <a:r>
              <a:rPr lang="zh-CN" altLang="en-US" sz="2400" dirty="0"/>
              <a:t>本题可以考查基本的算法知识和一定的逻辑推理能力。</a:t>
            </a:r>
          </a:p>
          <a:p>
            <a:endParaRPr lang="zh-CN" altLang="en-US" sz="1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155FFA1-4E25-41FF-8894-A5598A151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18526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481EC0-4044-40AD-BB85-28EC6D1F3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579296" cy="5649491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 dirty="0"/>
              <a:t>（</a:t>
            </a:r>
            <a:r>
              <a:rPr lang="en-US" altLang="zh-CN" sz="2000" dirty="0"/>
              <a:t>1</a:t>
            </a:r>
            <a:r>
              <a:rPr lang="zh-CN" altLang="en-US" sz="2000" dirty="0"/>
              <a:t>）算法复杂度。数据的规模</a:t>
            </a:r>
            <a:r>
              <a:rPr lang="en-US" altLang="zh-CN" sz="2000" dirty="0"/>
              <a:t>1 ≤ e</a:t>
            </a:r>
            <a:r>
              <a:rPr lang="en-US" altLang="zh-CN" sz="2000" baseline="-25000" dirty="0"/>
              <a:t>x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e</a:t>
            </a:r>
            <a:r>
              <a:rPr lang="en-US" altLang="zh-CN" sz="2000" baseline="-25000" dirty="0" err="1"/>
              <a:t>y</a:t>
            </a:r>
            <a:r>
              <a:rPr lang="zh-CN" altLang="en-US" sz="2000" dirty="0"/>
              <a:t> ≤ </a:t>
            </a:r>
            <a:r>
              <a:rPr lang="en-US" altLang="zh-CN" sz="2000" dirty="0"/>
              <a:t>10</a:t>
            </a:r>
            <a:r>
              <a:rPr lang="en-US" altLang="zh-CN" sz="2000" baseline="30000" dirty="0"/>
              <a:t>9</a:t>
            </a:r>
            <a:r>
              <a:rPr lang="zh-CN" altLang="en-US" sz="2000" dirty="0"/>
              <a:t>，时间复杂度不大于</a:t>
            </a:r>
            <a:r>
              <a:rPr lang="en-US" altLang="zh-CN" sz="2000" dirty="0"/>
              <a:t>O(N)</a:t>
            </a:r>
            <a:r>
              <a:rPr lang="zh-CN" altLang="en-US" sz="2000" dirty="0"/>
              <a:t>。</a:t>
            </a:r>
          </a:p>
          <a:p>
            <a:pPr marL="0" indent="0">
              <a:buNone/>
            </a:pPr>
            <a:r>
              <a:rPr lang="zh-CN" altLang="en-US" sz="2000" dirty="0"/>
              <a:t>（</a:t>
            </a:r>
            <a:r>
              <a:rPr lang="en-US" altLang="zh-CN" sz="2000" dirty="0"/>
              <a:t>2</a:t>
            </a:r>
            <a:r>
              <a:rPr lang="zh-CN" altLang="en-US" sz="2000" dirty="0"/>
              <a:t>）算法概念和逻辑推理。标题说明这是一个</a:t>
            </a:r>
            <a:r>
              <a:rPr lang="en-US" altLang="zh-CN" sz="2000" dirty="0"/>
              <a:t>LCM</a:t>
            </a:r>
            <a:r>
              <a:rPr lang="zh-CN" altLang="en-US" sz="2000" dirty="0"/>
              <a:t>（最小公倍数）问题。</a:t>
            </a:r>
          </a:p>
          <a:p>
            <a:pPr marL="0" indent="0">
              <a:buNone/>
            </a:pPr>
            <a:r>
              <a:rPr lang="zh-CN" altLang="en-US" sz="2000" dirty="0"/>
              <a:t>起点是</a:t>
            </a:r>
            <a:r>
              <a:rPr lang="en-US" altLang="zh-CN" sz="2000" dirty="0"/>
              <a:t>(x, y)</a:t>
            </a:r>
            <a:r>
              <a:rPr lang="zh-CN" altLang="en-US" sz="2000" dirty="0"/>
              <a:t>，终点是</a:t>
            </a:r>
            <a:r>
              <a:rPr lang="en-US" altLang="zh-CN" sz="2000" dirty="0"/>
              <a:t>(e</a:t>
            </a:r>
            <a:r>
              <a:rPr lang="en-US" altLang="zh-CN" sz="2000" baseline="-25000" dirty="0"/>
              <a:t>x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e</a:t>
            </a:r>
            <a:r>
              <a:rPr lang="en-US" altLang="zh-CN" sz="2000" baseline="-25000" dirty="0" err="1"/>
              <a:t>y</a:t>
            </a:r>
            <a:r>
              <a:rPr lang="en-US" altLang="zh-CN" sz="2000" dirty="0"/>
              <a:t>)</a:t>
            </a:r>
            <a:r>
              <a:rPr lang="zh-CN" altLang="en-US" sz="2000" dirty="0"/>
              <a:t>，已知终点，反推起点。</a:t>
            </a:r>
          </a:p>
          <a:p>
            <a:pPr marL="0" indent="0">
              <a:buNone/>
            </a:pPr>
            <a:r>
              <a:rPr lang="en-US" altLang="zh-CN" sz="2000" dirty="0"/>
              <a:t>z</a:t>
            </a:r>
            <a:r>
              <a:rPr lang="zh-CN" altLang="en-US" sz="2000" dirty="0"/>
              <a:t>是</a:t>
            </a:r>
            <a:r>
              <a:rPr lang="en-US" altLang="zh-CN" sz="2000" dirty="0"/>
              <a:t>x, y</a:t>
            </a:r>
            <a:r>
              <a:rPr lang="zh-CN" altLang="en-US" sz="2000" dirty="0"/>
              <a:t>的</a:t>
            </a:r>
            <a:r>
              <a:rPr lang="en-US" altLang="zh-CN" sz="2000" dirty="0"/>
              <a:t>LCM</a:t>
            </a:r>
            <a:r>
              <a:rPr lang="zh-CN" altLang="en-US" sz="2000" dirty="0"/>
              <a:t>，假设</a:t>
            </a:r>
            <a:r>
              <a:rPr lang="en-US" altLang="zh-CN" sz="2000" dirty="0"/>
              <a:t>x = </a:t>
            </a:r>
            <a:r>
              <a:rPr lang="en-US" altLang="zh-CN" sz="2000" dirty="0" err="1"/>
              <a:t>pt</a:t>
            </a:r>
            <a:r>
              <a:rPr lang="zh-CN" altLang="en-US" sz="2000" dirty="0"/>
              <a:t>，</a:t>
            </a:r>
            <a:r>
              <a:rPr lang="en-US" altLang="zh-CN" sz="2000" dirty="0"/>
              <a:t>y = qt</a:t>
            </a:r>
            <a:r>
              <a:rPr lang="zh-CN" altLang="en-US" sz="2000" dirty="0"/>
              <a:t>，</a:t>
            </a:r>
            <a:r>
              <a:rPr lang="en-US" altLang="zh-CN" sz="2000" dirty="0"/>
              <a:t>z = </a:t>
            </a:r>
            <a:r>
              <a:rPr lang="en-US" altLang="zh-CN" sz="2000" dirty="0" err="1"/>
              <a:t>pqt</a:t>
            </a:r>
            <a:r>
              <a:rPr lang="zh-CN" altLang="en-US" sz="2000" dirty="0"/>
              <a:t>。</a:t>
            </a:r>
            <a:r>
              <a:rPr lang="en-US" altLang="zh-CN" sz="2000" dirty="0"/>
              <a:t>p</a:t>
            </a:r>
            <a:r>
              <a:rPr lang="zh-CN" altLang="en-US" sz="2000" dirty="0"/>
              <a:t>和</a:t>
            </a:r>
            <a:r>
              <a:rPr lang="en-US" altLang="zh-CN" sz="2000" dirty="0"/>
              <a:t>q</a:t>
            </a:r>
            <a:r>
              <a:rPr lang="zh-CN" altLang="en-US" sz="2000" dirty="0"/>
              <a:t>互质。</a:t>
            </a:r>
          </a:p>
          <a:p>
            <a:pPr marL="0" indent="0">
              <a:buNone/>
            </a:pPr>
            <a:r>
              <a:rPr lang="zh-CN" altLang="en-US" sz="2000" dirty="0"/>
              <a:t>起点</a:t>
            </a:r>
            <a:r>
              <a:rPr lang="en-US" altLang="zh-CN" sz="2000" dirty="0"/>
              <a:t>(x, y)</a:t>
            </a:r>
            <a:r>
              <a:rPr lang="zh-CN" altLang="en-US" sz="2000" dirty="0"/>
              <a:t>，下一步可以走到</a:t>
            </a:r>
            <a:r>
              <a:rPr lang="en-US" altLang="zh-CN" sz="2000" dirty="0"/>
              <a:t>2</a:t>
            </a:r>
            <a:r>
              <a:rPr lang="zh-CN" altLang="en-US" sz="2000" dirty="0"/>
              <a:t>个位置</a:t>
            </a:r>
            <a:r>
              <a:rPr lang="en-US" altLang="zh-CN" sz="2000" dirty="0"/>
              <a:t>(x, y + z)</a:t>
            </a:r>
            <a:r>
              <a:rPr lang="zh-CN" altLang="en-US" sz="2000" dirty="0"/>
              <a:t>或</a:t>
            </a:r>
            <a:r>
              <a:rPr lang="en-US" altLang="zh-CN" sz="2000" dirty="0"/>
              <a:t>(x + z, y)</a:t>
            </a:r>
            <a:r>
              <a:rPr lang="zh-CN" altLang="en-US" sz="2000" dirty="0"/>
              <a:t> 。</a:t>
            </a:r>
          </a:p>
          <a:p>
            <a:pPr marL="0" indent="0">
              <a:buNone/>
            </a:pPr>
            <a:r>
              <a:rPr lang="zh-CN" altLang="en-US" sz="2000" dirty="0"/>
              <a:t>（</a:t>
            </a:r>
            <a:r>
              <a:rPr lang="en-US" altLang="zh-CN" sz="2000" dirty="0" err="1"/>
              <a:t>i</a:t>
            </a:r>
            <a:r>
              <a:rPr lang="zh-CN" altLang="en-US" sz="2000" dirty="0"/>
              <a:t>）终点</a:t>
            </a:r>
            <a:r>
              <a:rPr lang="en-US" altLang="zh-CN" sz="2000" dirty="0"/>
              <a:t>(e</a:t>
            </a:r>
            <a:r>
              <a:rPr lang="en-US" altLang="zh-CN" sz="2000" baseline="-25000" dirty="0"/>
              <a:t>x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e</a:t>
            </a:r>
            <a:r>
              <a:rPr lang="en-US" altLang="zh-CN" sz="2000" baseline="-25000" dirty="0" err="1"/>
              <a:t>y</a:t>
            </a:r>
            <a:r>
              <a:rPr lang="en-US" altLang="zh-CN" sz="2000" dirty="0"/>
              <a:t>) = (x, y + z) = (</a:t>
            </a:r>
            <a:r>
              <a:rPr lang="en-US" altLang="zh-CN" sz="2000" dirty="0" err="1"/>
              <a:t>pt</a:t>
            </a:r>
            <a:r>
              <a:rPr lang="en-US" altLang="zh-CN" sz="2000" dirty="0"/>
              <a:t>, qt + </a:t>
            </a:r>
            <a:r>
              <a:rPr lang="en-US" altLang="zh-CN" sz="2000" dirty="0" err="1"/>
              <a:t>pqt</a:t>
            </a:r>
            <a:r>
              <a:rPr lang="en-US" altLang="zh-CN" sz="2000" dirty="0"/>
              <a:t>) = (</a:t>
            </a:r>
            <a:r>
              <a:rPr lang="en-US" altLang="zh-CN" sz="2000" dirty="0" err="1"/>
              <a:t>pt</a:t>
            </a:r>
            <a:r>
              <a:rPr lang="en-US" altLang="zh-CN" sz="2000" dirty="0"/>
              <a:t>, q(1+p)t)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由于</a:t>
            </a:r>
            <a:r>
              <a:rPr lang="en-US" altLang="zh-CN" sz="2000" dirty="0"/>
              <a:t>p</a:t>
            </a:r>
            <a:r>
              <a:rPr lang="zh-CN" altLang="en-US" sz="2000" dirty="0"/>
              <a:t>和</a:t>
            </a:r>
            <a:r>
              <a:rPr lang="en-US" altLang="zh-CN" sz="2000" dirty="0"/>
              <a:t>q(1+p)</a:t>
            </a:r>
            <a:r>
              <a:rPr lang="zh-CN" altLang="en-US" sz="2000" dirty="0"/>
              <a:t>互质，所以</a:t>
            </a:r>
            <a:r>
              <a:rPr lang="en-US" altLang="zh-CN" sz="2000" dirty="0"/>
              <a:t>t</a:t>
            </a:r>
            <a:r>
              <a:rPr lang="zh-CN" altLang="en-US" sz="2000" dirty="0"/>
              <a:t>是最大公约数，可得：</a:t>
            </a:r>
            <a:r>
              <a:rPr lang="en-US" altLang="zh-CN" sz="2000" dirty="0"/>
              <a:t>t = GCD(e</a:t>
            </a:r>
            <a:r>
              <a:rPr lang="en-US" altLang="zh-CN" sz="2000" baseline="-25000" dirty="0"/>
              <a:t>x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e</a:t>
            </a:r>
            <a:r>
              <a:rPr lang="en-US" altLang="zh-CN" sz="2000" baseline="-25000" dirty="0" err="1"/>
              <a:t>y</a:t>
            </a:r>
            <a:r>
              <a:rPr lang="en-US" altLang="zh-CN" sz="2000" dirty="0"/>
              <a:t>)</a:t>
            </a:r>
            <a:r>
              <a:rPr lang="zh-CN" altLang="en-US" sz="2000" dirty="0"/>
              <a:t>。推导得到起点：</a:t>
            </a:r>
          </a:p>
          <a:p>
            <a:pPr marL="0" indent="0">
              <a:buNone/>
            </a:pPr>
            <a:r>
              <a:rPr lang="en-US" altLang="zh-CN" sz="2000" dirty="0"/>
              <a:t>x = </a:t>
            </a:r>
            <a:r>
              <a:rPr lang="en-US" altLang="zh-CN" sz="2000" dirty="0" err="1"/>
              <a:t>pt</a:t>
            </a:r>
            <a:r>
              <a:rPr lang="en-US" altLang="zh-CN" sz="2000" dirty="0"/>
              <a:t> = e</a:t>
            </a:r>
            <a:r>
              <a:rPr lang="en-US" altLang="zh-CN" sz="2000" baseline="-25000" dirty="0"/>
              <a:t>x</a:t>
            </a:r>
            <a:r>
              <a:rPr lang="zh-CN" altLang="en-US" sz="2000" dirty="0"/>
              <a:t> </a:t>
            </a:r>
          </a:p>
          <a:p>
            <a:pPr marL="0" indent="0">
              <a:buNone/>
            </a:pPr>
            <a:r>
              <a:rPr lang="en-US" altLang="zh-CN" sz="2000" dirty="0"/>
              <a:t>y = qt = </a:t>
            </a:r>
            <a:r>
              <a:rPr lang="en-US" altLang="zh-CN" sz="2000" dirty="0" err="1"/>
              <a:t>e</a:t>
            </a:r>
            <a:r>
              <a:rPr lang="en-US" altLang="zh-CN" sz="2000" baseline="-25000" dirty="0" err="1"/>
              <a:t>y</a:t>
            </a:r>
            <a:r>
              <a:rPr lang="en-US" altLang="zh-CN" sz="2000" dirty="0" err="1"/>
              <a:t>t</a:t>
            </a:r>
            <a:r>
              <a:rPr lang="en-US" altLang="zh-CN" sz="2000" dirty="0"/>
              <a:t>/(</a:t>
            </a:r>
            <a:r>
              <a:rPr lang="en-US" altLang="zh-CN" sz="2000" dirty="0" err="1"/>
              <a:t>e</a:t>
            </a:r>
            <a:r>
              <a:rPr lang="en-US" altLang="zh-CN" sz="2000" baseline="-25000" dirty="0" err="1"/>
              <a:t>x</a:t>
            </a:r>
            <a:r>
              <a:rPr lang="en-US" altLang="zh-CN" sz="2000" dirty="0" err="1"/>
              <a:t>+t</a:t>
            </a:r>
            <a:r>
              <a:rPr lang="en-US" altLang="zh-CN" sz="2000" dirty="0"/>
              <a:t>)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这是一个可能的起点。</a:t>
            </a:r>
          </a:p>
          <a:p>
            <a:pPr marL="0" indent="0">
              <a:buNone/>
            </a:pPr>
            <a:r>
              <a:rPr lang="zh-CN" altLang="en-US" sz="2000" dirty="0"/>
              <a:t>把起点当成新的终点，继续这个过程，直到结束。</a:t>
            </a:r>
          </a:p>
          <a:p>
            <a:pPr marL="0" indent="0">
              <a:buNone/>
            </a:pPr>
            <a:r>
              <a:rPr lang="zh-CN" altLang="en-US" sz="2000" dirty="0"/>
              <a:t>（</a:t>
            </a:r>
            <a:r>
              <a:rPr lang="en-US" altLang="zh-CN" sz="2000" dirty="0"/>
              <a:t>ii</a:t>
            </a:r>
            <a:r>
              <a:rPr lang="zh-CN" altLang="en-US" sz="2000" dirty="0"/>
              <a:t>）终点</a:t>
            </a:r>
            <a:r>
              <a:rPr lang="en-US" altLang="zh-CN" sz="2000" dirty="0"/>
              <a:t>(e</a:t>
            </a:r>
            <a:r>
              <a:rPr lang="en-US" altLang="zh-CN" sz="2000" baseline="-25000" dirty="0"/>
              <a:t>x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e</a:t>
            </a:r>
            <a:r>
              <a:rPr lang="en-US" altLang="zh-CN" sz="2000" baseline="-25000" dirty="0" err="1"/>
              <a:t>y</a:t>
            </a:r>
            <a:r>
              <a:rPr lang="en-US" altLang="zh-CN" sz="2000" dirty="0"/>
              <a:t>) = (x + z, y)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实际情况和</a:t>
            </a:r>
            <a:r>
              <a:rPr lang="en-US" altLang="zh-CN" sz="2000" dirty="0"/>
              <a:t>(</a:t>
            </a:r>
            <a:r>
              <a:rPr lang="en-US" altLang="zh-CN" sz="2000" dirty="0" err="1"/>
              <a:t>i</a:t>
            </a:r>
            <a:r>
              <a:rPr lang="en-US" altLang="zh-CN" sz="2000" dirty="0"/>
              <a:t>)</a:t>
            </a:r>
            <a:r>
              <a:rPr lang="zh-CN" altLang="en-US" sz="2000" dirty="0"/>
              <a:t>类似。注意到</a:t>
            </a:r>
            <a:r>
              <a:rPr lang="en-US" altLang="zh-CN" sz="2000" dirty="0"/>
              <a:t>(</a:t>
            </a:r>
            <a:r>
              <a:rPr lang="en-US" altLang="zh-CN" sz="2000" dirty="0" err="1"/>
              <a:t>i</a:t>
            </a:r>
            <a:r>
              <a:rPr lang="en-US" altLang="zh-CN" sz="2000" dirty="0"/>
              <a:t>)</a:t>
            </a:r>
            <a:r>
              <a:rPr lang="zh-CN" altLang="en-US" sz="2000" dirty="0"/>
              <a:t>中</a:t>
            </a:r>
            <a:r>
              <a:rPr lang="en-US" altLang="zh-CN" sz="2000" dirty="0"/>
              <a:t>y + z &gt; x</a:t>
            </a:r>
            <a:r>
              <a:rPr lang="zh-CN" altLang="en-US" sz="2000" dirty="0"/>
              <a:t>，即</a:t>
            </a:r>
            <a:r>
              <a:rPr lang="en-US" altLang="zh-CN" sz="2000" dirty="0"/>
              <a:t>e</a:t>
            </a:r>
            <a:r>
              <a:rPr lang="en-US" altLang="zh-CN" sz="2000" baseline="-25000" dirty="0"/>
              <a:t>x </a:t>
            </a:r>
            <a:r>
              <a:rPr lang="en-US" altLang="zh-CN" sz="2000" dirty="0"/>
              <a:t>&lt; </a:t>
            </a:r>
            <a:r>
              <a:rPr lang="en-US" altLang="zh-CN" sz="2000" dirty="0" err="1"/>
              <a:t>e</a:t>
            </a:r>
            <a:r>
              <a:rPr lang="en-US" altLang="zh-CN" sz="2000" baseline="-25000" dirty="0" err="1"/>
              <a:t>y</a:t>
            </a:r>
            <a:r>
              <a:rPr lang="zh-CN" altLang="en-US" sz="2000" dirty="0"/>
              <a:t>，</a:t>
            </a:r>
            <a:r>
              <a:rPr lang="en-US" altLang="zh-CN" sz="2000" dirty="0"/>
              <a:t>(ii)</a:t>
            </a:r>
            <a:r>
              <a:rPr lang="zh-CN" altLang="en-US" sz="2000" dirty="0"/>
              <a:t>中</a:t>
            </a:r>
            <a:r>
              <a:rPr lang="en-US" altLang="zh-CN" sz="2000" dirty="0"/>
              <a:t>e</a:t>
            </a:r>
            <a:r>
              <a:rPr lang="en-US" altLang="zh-CN" sz="2000" baseline="-25000" dirty="0"/>
              <a:t>x </a:t>
            </a:r>
            <a:r>
              <a:rPr lang="en-US" altLang="zh-CN" sz="2000" dirty="0"/>
              <a:t>&gt; </a:t>
            </a:r>
            <a:r>
              <a:rPr lang="en-US" altLang="zh-CN" sz="2000" dirty="0" err="1"/>
              <a:t>e</a:t>
            </a:r>
            <a:r>
              <a:rPr lang="en-US" altLang="zh-CN" sz="2000" baseline="-25000" dirty="0" err="1"/>
              <a:t>y</a:t>
            </a:r>
            <a:r>
              <a:rPr lang="zh-CN" altLang="en-US" sz="2000" dirty="0"/>
              <a:t>。编程时，先按大小交换</a:t>
            </a:r>
            <a:r>
              <a:rPr lang="en-US" altLang="zh-CN" sz="2000" dirty="0"/>
              <a:t>e</a:t>
            </a:r>
            <a:r>
              <a:rPr lang="en-US" altLang="zh-CN" sz="2000" baseline="-25000" dirty="0"/>
              <a:t>x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e</a:t>
            </a:r>
            <a:r>
              <a:rPr lang="en-US" altLang="zh-CN" sz="2000" baseline="-25000" dirty="0" err="1"/>
              <a:t>y</a:t>
            </a:r>
            <a:r>
              <a:rPr lang="zh-CN" altLang="en-US" sz="2000" dirty="0"/>
              <a:t>的顺序，就可以合并成一种情况处理。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701A297-1305-43F2-89B4-F27BFEC63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778910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0724DF-3CE2-452B-997F-C690713D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A</a:t>
            </a:r>
            <a:r>
              <a:rPr lang="zh-CN" altLang="en-US" sz="3600" dirty="0">
                <a:solidFill>
                  <a:srgbClr val="0070C0"/>
                </a:solidFill>
              </a:rPr>
              <a:t>题 </a:t>
            </a:r>
            <a:r>
              <a:rPr lang="en-US" altLang="zh-CN" sz="3600" dirty="0" err="1">
                <a:solidFill>
                  <a:srgbClr val="0070C0"/>
                </a:solidFill>
              </a:rPr>
              <a:t>hdu</a:t>
            </a:r>
            <a:r>
              <a:rPr lang="en-US" altLang="zh-CN" sz="3600" dirty="0">
                <a:solidFill>
                  <a:srgbClr val="0070C0"/>
                </a:solidFill>
              </a:rPr>
              <a:t> 5572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358E19-1304-4603-9A17-EC32730E3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在一个无限光滑的桌面上，有一个固定的大圆柱体，还有一个体积忽略不计的小球。</a:t>
            </a:r>
          </a:p>
          <a:p>
            <a:r>
              <a:rPr lang="zh-CN" altLang="en-US" sz="2800" dirty="0"/>
              <a:t>开始，球静止于</a:t>
            </a:r>
            <a:r>
              <a:rPr lang="en-US" altLang="zh-CN" sz="2800" dirty="0"/>
              <a:t>A</a:t>
            </a:r>
            <a:r>
              <a:rPr lang="zh-CN" altLang="en-US" sz="2800" dirty="0"/>
              <a:t>点，给它一个初始速度和方向。如果球撞到圆柱体，它会弹回，没有能量损失。</a:t>
            </a:r>
          </a:p>
          <a:p>
            <a:r>
              <a:rPr lang="zh-CN" altLang="en-US" sz="2800" dirty="0"/>
              <a:t>经过一段时间，小球是否会经过</a:t>
            </a:r>
            <a:r>
              <a:rPr lang="en-US" altLang="zh-CN" sz="2800" dirty="0"/>
              <a:t>B</a:t>
            </a:r>
            <a:r>
              <a:rPr lang="zh-CN" altLang="en-US" sz="2800" dirty="0"/>
              <a:t>点？</a:t>
            </a:r>
          </a:p>
          <a:p>
            <a:endParaRPr lang="zh-CN" altLang="en-US" sz="20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99B6C9F-9956-4C71-AC10-10841F731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092550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7D9C3B-5D10-45C7-AF4D-723B5C831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题目说明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947C93-768E-49E3-B8EF-FDB6669ED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难度等级：中等题，几何。</a:t>
            </a:r>
            <a:endParaRPr lang="en-US" altLang="zh-CN" sz="2400" dirty="0"/>
          </a:p>
          <a:p>
            <a:r>
              <a:rPr lang="en-US" altLang="zh-CN" sz="2400" dirty="0"/>
              <a:t>FB</a:t>
            </a:r>
            <a:r>
              <a:rPr lang="zh-CN" altLang="en-US" sz="2400" dirty="0"/>
              <a:t>时间是</a:t>
            </a:r>
            <a:r>
              <a:rPr lang="en-US" altLang="zh-CN" sz="2400" dirty="0"/>
              <a:t>38</a:t>
            </a:r>
            <a:r>
              <a:rPr lang="zh-CN" altLang="en-US" sz="2400" dirty="0"/>
              <a:t>分钟。铜牌队伍在</a:t>
            </a:r>
            <a:r>
              <a:rPr lang="en-US" altLang="zh-CN" sz="2400" dirty="0"/>
              <a:t>220</a:t>
            </a:r>
            <a:r>
              <a:rPr lang="zh-CN" altLang="en-US" sz="2400" dirty="0"/>
              <a:t>分钟左右</a:t>
            </a:r>
            <a:r>
              <a:rPr lang="en-US" altLang="zh-CN" sz="2400" dirty="0"/>
              <a:t>AC</a:t>
            </a:r>
            <a:r>
              <a:rPr lang="zh-CN" altLang="en-US" sz="2400" dirty="0"/>
              <a:t>。</a:t>
            </a:r>
          </a:p>
          <a:p>
            <a:r>
              <a:rPr lang="zh-CN" altLang="en-US" sz="2400" dirty="0"/>
              <a:t>能力考核：逻辑思维、较强的编码能力。</a:t>
            </a:r>
          </a:p>
          <a:p>
            <a:r>
              <a:rPr lang="zh-CN" altLang="en-US" sz="2400" dirty="0"/>
              <a:t>本题代码较长，逻辑较复杂，但是很容易理解，也不涉及复杂的算法。</a:t>
            </a:r>
            <a:endParaRPr lang="en-US" altLang="zh-CN" sz="2400" dirty="0"/>
          </a:p>
          <a:p>
            <a:r>
              <a:rPr lang="zh-CN" altLang="en-US" sz="2400" dirty="0"/>
              <a:t>这种题是典型的考查编码能力的题目，编码时需要认真处理几何模板、逻辑关系等。</a:t>
            </a:r>
          </a:p>
          <a:p>
            <a:endParaRPr lang="zh-CN" altLang="en-US" sz="1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155FFA1-4E25-41FF-8894-A5598A151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437594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183CA8-4A2A-442E-90A0-12AC53F99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6851104" cy="4525963"/>
          </a:xfrm>
        </p:spPr>
        <p:txBody>
          <a:bodyPr/>
          <a:lstStyle/>
          <a:p>
            <a:r>
              <a:rPr lang="zh-CN" altLang="en-US" sz="2800" dirty="0"/>
              <a:t>题目的逻辑很简单，但是综合性较强，它涉及到的几何计算有：</a:t>
            </a:r>
            <a:endParaRPr lang="en-US" altLang="zh-CN" sz="2800" dirty="0"/>
          </a:p>
          <a:p>
            <a:pPr lvl="1"/>
            <a:r>
              <a:rPr lang="zh-CN" altLang="en-US" sz="2400" dirty="0"/>
              <a:t>直线的表示</a:t>
            </a:r>
            <a:endParaRPr lang="en-US" altLang="zh-CN" sz="2400" dirty="0"/>
          </a:p>
          <a:p>
            <a:pPr lvl="1"/>
            <a:r>
              <a:rPr lang="zh-CN" altLang="en-US" sz="2400" dirty="0"/>
              <a:t>圆的表示</a:t>
            </a:r>
            <a:endParaRPr lang="en-US" altLang="zh-CN" sz="2400" dirty="0"/>
          </a:p>
          <a:p>
            <a:pPr lvl="1"/>
            <a:r>
              <a:rPr lang="zh-CN" altLang="en-US" sz="2400" dirty="0"/>
              <a:t>点在直线上的投影</a:t>
            </a:r>
            <a:endParaRPr lang="en-US" altLang="zh-CN" sz="2400" dirty="0"/>
          </a:p>
          <a:p>
            <a:pPr lvl="1"/>
            <a:r>
              <a:rPr lang="zh-CN" altLang="en-US" sz="2400" dirty="0"/>
              <a:t>点到直线的距离</a:t>
            </a:r>
            <a:endParaRPr lang="en-US" altLang="zh-CN" sz="2400" dirty="0"/>
          </a:p>
          <a:p>
            <a:pPr lvl="1"/>
            <a:r>
              <a:rPr lang="zh-CN" altLang="en-US" sz="2400" dirty="0"/>
              <a:t>点对于直线的镜像点</a:t>
            </a:r>
            <a:endParaRPr lang="en-US" altLang="zh-CN" sz="2400" dirty="0"/>
          </a:p>
          <a:p>
            <a:pPr lvl="1"/>
            <a:r>
              <a:rPr lang="zh-CN" altLang="en-US" sz="2400" dirty="0"/>
              <a:t>线段和圆的关系</a:t>
            </a:r>
            <a:endParaRPr lang="en-US" altLang="zh-CN" sz="2400" dirty="0"/>
          </a:p>
          <a:p>
            <a:pPr lvl="1"/>
            <a:r>
              <a:rPr lang="zh-CN" altLang="en-US" sz="2400" dirty="0"/>
              <a:t>直线和圆的交点</a:t>
            </a:r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3A0FA5-4ADB-44BC-83B1-C335227DA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49154" name="Picture 2" descr="C:\Users\luo\AppData\Local\Temp\ksohtml22920\wps1.png">
            <a:extLst>
              <a:ext uri="{FF2B5EF4-FFF2-40B4-BE49-F238E27FC236}">
                <a16:creationId xmlns:a16="http://schemas.microsoft.com/office/drawing/2014/main" id="{EDAC6F7E-127C-46F5-B1B5-ECA0FBECF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420" y="2492895"/>
            <a:ext cx="2544020" cy="305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2955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https://ss1.bdstatic.com/70cFuXSh_Q1YnxGkpoWK1HF6hhy/it/u=3161547661,219414868&amp;fm=15&amp;gp=0.jpg">
            <a:extLst>
              <a:ext uri="{FF2B5EF4-FFF2-40B4-BE49-F238E27FC236}">
                <a16:creationId xmlns:a16="http://schemas.microsoft.com/office/drawing/2014/main" id="{B448BEEA-0C2E-45C0-8458-389A6274D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5349220"/>
            <a:ext cx="1514839" cy="150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40724DF-3CE2-452B-997F-C690713D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B</a:t>
            </a:r>
            <a:r>
              <a:rPr lang="zh-CN" altLang="en-US" sz="3600" dirty="0">
                <a:solidFill>
                  <a:srgbClr val="0070C0"/>
                </a:solidFill>
              </a:rPr>
              <a:t>题 </a:t>
            </a:r>
            <a:r>
              <a:rPr lang="en-US" altLang="zh-CN" sz="3600" dirty="0" err="1">
                <a:solidFill>
                  <a:srgbClr val="0070C0"/>
                </a:solidFill>
              </a:rPr>
              <a:t>hdu</a:t>
            </a:r>
            <a:r>
              <a:rPr lang="en-US" altLang="zh-CN" sz="3600" dirty="0">
                <a:solidFill>
                  <a:srgbClr val="0070C0"/>
                </a:solidFill>
              </a:rPr>
              <a:t> 5573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358E19-1304-4603-9A17-EC32730E3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170" y="1166018"/>
            <a:ext cx="8229600" cy="4999286"/>
          </a:xfrm>
        </p:spPr>
        <p:txBody>
          <a:bodyPr/>
          <a:lstStyle/>
          <a:p>
            <a:r>
              <a:rPr lang="zh-CN" altLang="en-US" sz="2400" dirty="0"/>
              <a:t>青蛙国王住在一个无限长的树的根部。每个结点连接下一层的</a:t>
            </a:r>
            <a:r>
              <a:rPr lang="en-US" altLang="zh-CN" sz="2400" dirty="0"/>
              <a:t>2</a:t>
            </a:r>
            <a:r>
              <a:rPr lang="zh-CN" altLang="en-US" sz="2400" dirty="0"/>
              <a:t>个结点，构成一个完整的二叉树。</a:t>
            </a:r>
          </a:p>
          <a:p>
            <a:r>
              <a:rPr lang="zh-CN" altLang="en-US" sz="2400" dirty="0"/>
              <a:t>国王的数学很牛，它为每个结点配置了一个数字。树的根是国王住的地方，是</a:t>
            </a:r>
            <a:r>
              <a:rPr lang="en-US" altLang="zh-CN" sz="2400" dirty="0"/>
              <a:t>1</a:t>
            </a:r>
            <a:r>
              <a:rPr lang="zh-CN" altLang="en-US" sz="2400" dirty="0"/>
              <a:t>，记为</a:t>
            </a:r>
            <a:r>
              <a:rPr lang="en-US" altLang="zh-CN" sz="2400" i="1" dirty="0" err="1"/>
              <a:t>froot</a:t>
            </a:r>
            <a:r>
              <a:rPr lang="en-US" altLang="zh-CN" sz="2400" i="1" dirty="0"/>
              <a:t> </a:t>
            </a:r>
            <a:r>
              <a:rPr lang="en-US" altLang="zh-CN" sz="2400" dirty="0"/>
              <a:t>= 1</a:t>
            </a:r>
            <a:r>
              <a:rPr lang="zh-CN" altLang="en-US" sz="2400" dirty="0"/>
              <a:t>。对每个结点</a:t>
            </a:r>
            <a:r>
              <a:rPr lang="en-US" altLang="zh-CN" sz="2400" dirty="0"/>
              <a:t>u</a:t>
            </a:r>
            <a:r>
              <a:rPr lang="zh-CN" altLang="en-US" sz="2400" dirty="0"/>
              <a:t>，标签是</a:t>
            </a:r>
            <a:r>
              <a:rPr lang="en-US" altLang="zh-CN" sz="2400" i="1" dirty="0" err="1"/>
              <a:t>fu</a:t>
            </a:r>
            <a:r>
              <a:rPr lang="zh-CN" altLang="en-US" sz="2400" dirty="0"/>
              <a:t>，左子结点是</a:t>
            </a:r>
            <a:r>
              <a:rPr lang="en-US" altLang="zh-CN" sz="2400" i="1" dirty="0"/>
              <a:t>fu×</a:t>
            </a:r>
            <a:r>
              <a:rPr lang="en-US" altLang="zh-CN" sz="2400" dirty="0"/>
              <a:t>2</a:t>
            </a:r>
            <a:r>
              <a:rPr lang="zh-CN" altLang="en-US" sz="2400" dirty="0"/>
              <a:t>，右子结点是</a:t>
            </a:r>
            <a:r>
              <a:rPr lang="en-US" altLang="zh-CN" sz="2400" i="1" dirty="0"/>
              <a:t>fu×</a:t>
            </a:r>
            <a:r>
              <a:rPr lang="en-US" altLang="zh-CN" sz="2400" dirty="0"/>
              <a:t>2+ 1</a:t>
            </a:r>
            <a:r>
              <a:rPr lang="zh-CN" altLang="en-US" sz="2400" dirty="0"/>
              <a:t>。</a:t>
            </a:r>
          </a:p>
          <a:p>
            <a:r>
              <a:rPr lang="zh-CN" altLang="en-US" sz="2400" dirty="0"/>
              <a:t>国王病了。根据黑魔法，如果国王能收集</a:t>
            </a:r>
            <a:r>
              <a:rPr lang="en-US" altLang="zh-CN" sz="2400" dirty="0"/>
              <a:t>N</a:t>
            </a:r>
            <a:r>
              <a:rPr lang="zh-CN" altLang="en-US" sz="2400" dirty="0"/>
              <a:t>个幽灵宝石，可以让它再活</a:t>
            </a:r>
            <a:r>
              <a:rPr lang="en-US" altLang="zh-CN" sz="2400" dirty="0"/>
              <a:t>N</a:t>
            </a:r>
            <a:r>
              <a:rPr lang="zh-CN" altLang="en-US" sz="2400" dirty="0"/>
              <a:t>年。开始，国王位于根部，幽灵宝石数量是</a:t>
            </a:r>
            <a:r>
              <a:rPr lang="en-US" altLang="zh-CN" sz="2400" dirty="0"/>
              <a:t>0</a:t>
            </a:r>
            <a:r>
              <a:rPr lang="zh-CN" altLang="en-US" sz="2400" dirty="0"/>
              <a:t>，然后它往下走，每次往左子结点或右子结点走。在结点</a:t>
            </a:r>
            <a:r>
              <a:rPr lang="en-US" altLang="zh-CN" sz="2400" dirty="0"/>
              <a:t>x</a:t>
            </a:r>
            <a:r>
              <a:rPr lang="zh-CN" altLang="en-US" sz="2400" dirty="0"/>
              <a:t>，这个结点的数字是</a:t>
            </a:r>
            <a:r>
              <a:rPr lang="en-US" altLang="zh-CN" sz="2400" i="1" dirty="0" err="1"/>
              <a:t>f</a:t>
            </a:r>
            <a:r>
              <a:rPr lang="en-US" altLang="zh-CN" sz="2400" i="1" baseline="-25000" dirty="0" err="1"/>
              <a:t>x</a:t>
            </a:r>
            <a:r>
              <a:rPr lang="zh-CN" altLang="en-US" sz="2400" dirty="0"/>
              <a:t>（记住</a:t>
            </a:r>
            <a:r>
              <a:rPr lang="en-US" altLang="zh-CN" sz="2400" i="1" dirty="0" err="1"/>
              <a:t>froot</a:t>
            </a:r>
            <a:r>
              <a:rPr lang="en-US" altLang="zh-CN" sz="2400" i="1" dirty="0"/>
              <a:t> </a:t>
            </a:r>
            <a:r>
              <a:rPr lang="en-US" altLang="zh-CN" sz="2400" dirty="0"/>
              <a:t>= 1</a:t>
            </a:r>
            <a:r>
              <a:rPr lang="zh-CN" altLang="en-US" sz="2400" dirty="0"/>
              <a:t>）</a:t>
            </a:r>
            <a:r>
              <a:rPr lang="en-US" altLang="zh-CN" sz="2400" dirty="0"/>
              <a:t>, </a:t>
            </a:r>
            <a:r>
              <a:rPr lang="zh-CN" altLang="en-US" sz="2400" dirty="0"/>
              <a:t>它可以选择把幽灵宝石增加</a:t>
            </a:r>
            <a:r>
              <a:rPr lang="en-US" altLang="zh-CN" sz="2400" i="1" dirty="0" err="1"/>
              <a:t>f</a:t>
            </a:r>
            <a:r>
              <a:rPr lang="en-US" altLang="zh-CN" sz="2400" i="1" baseline="-25000" dirty="0" err="1"/>
              <a:t>x</a:t>
            </a:r>
            <a:r>
              <a:rPr lang="zh-CN" altLang="en-US" sz="2400" dirty="0"/>
              <a:t>或者减少</a:t>
            </a:r>
            <a:r>
              <a:rPr lang="en-US" altLang="zh-CN" sz="2400" i="1" dirty="0" err="1"/>
              <a:t>f</a:t>
            </a:r>
            <a:r>
              <a:rPr lang="en-US" altLang="zh-CN" sz="2400" i="1" baseline="-25000" dirty="0" err="1"/>
              <a:t>x</a:t>
            </a:r>
            <a:r>
              <a:rPr lang="zh-CN" altLang="en-US" sz="2400" dirty="0"/>
              <a:t>。它从根部开始走，访问</a:t>
            </a:r>
            <a:r>
              <a:rPr lang="en-US" altLang="zh-CN" sz="2400" dirty="0"/>
              <a:t>K</a:t>
            </a:r>
            <a:r>
              <a:rPr lang="zh-CN" altLang="en-US" sz="2400" dirty="0"/>
              <a:t>个</a:t>
            </a:r>
            <a:r>
              <a:rPr lang="en-US" altLang="zh-CN" sz="2400" dirty="0"/>
              <a:t>node</a:t>
            </a:r>
            <a:r>
              <a:rPr lang="zh-CN" altLang="en-US" sz="2400" dirty="0"/>
              <a:t>（包括根结点），在每个结点加或者减去上述的数字。如果数字最后是</a:t>
            </a:r>
            <a:r>
              <a:rPr lang="en-US" altLang="zh-CN" sz="2400" dirty="0"/>
              <a:t>N</a:t>
            </a:r>
            <a:r>
              <a:rPr lang="zh-CN" altLang="en-US" sz="2400" dirty="0"/>
              <a:t>，它就成功了。</a:t>
            </a:r>
            <a:endParaRPr lang="en-US" altLang="zh-CN" sz="2400" dirty="0"/>
          </a:p>
          <a:p>
            <a:r>
              <a:rPr lang="zh-CN" altLang="en-US" sz="2400" dirty="0"/>
              <a:t>幽灵宝石的数字</a:t>
            </a:r>
            <a:r>
              <a:rPr lang="en-US" altLang="zh-CN" sz="2400" dirty="0"/>
              <a:t>N</a:t>
            </a:r>
            <a:r>
              <a:rPr lang="zh-CN" altLang="en-US" sz="2400" dirty="0"/>
              <a:t>可能是负数。</a:t>
            </a:r>
          </a:p>
          <a:p>
            <a:endParaRPr lang="zh-CN" altLang="en-US" sz="1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99B6C9F-9956-4C71-AC10-10841F731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5226974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6D1747-2FFD-4952-B45A-0D0B1C4AD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6336704"/>
          </a:xfrm>
        </p:spPr>
        <p:txBody>
          <a:bodyPr/>
          <a:lstStyle/>
          <a:p>
            <a:r>
              <a:rPr lang="en-US" altLang="zh-CN" sz="2400" dirty="0"/>
              <a:t>Input: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第一行是一个整数</a:t>
            </a:r>
            <a:r>
              <a:rPr lang="en-US" altLang="zh-CN" sz="2400" dirty="0"/>
              <a:t>T</a:t>
            </a:r>
            <a:r>
              <a:rPr lang="zh-CN" altLang="en-US" sz="2400" dirty="0"/>
              <a:t>，表示测试用例的个数。</a:t>
            </a:r>
          </a:p>
          <a:p>
            <a:pPr marL="0" indent="0">
              <a:buNone/>
            </a:pPr>
            <a:r>
              <a:rPr lang="zh-CN" altLang="en-US" sz="2400" dirty="0"/>
              <a:t>每个测试用例包括</a:t>
            </a:r>
            <a:r>
              <a:rPr lang="en-US" altLang="zh-CN" sz="2400" dirty="0"/>
              <a:t>2</a:t>
            </a:r>
            <a:r>
              <a:rPr lang="zh-CN" altLang="en-US" sz="2400" dirty="0"/>
              <a:t>个整数</a:t>
            </a:r>
            <a:r>
              <a:rPr lang="en-US" altLang="zh-CN" sz="2400" dirty="0"/>
              <a:t>N</a:t>
            </a:r>
            <a:r>
              <a:rPr lang="zh-CN" altLang="en-US" sz="2400" dirty="0"/>
              <a:t>和</a:t>
            </a:r>
            <a:r>
              <a:rPr lang="en-US" altLang="zh-CN" sz="2400" dirty="0"/>
              <a:t>K</a:t>
            </a:r>
            <a:r>
              <a:rPr lang="zh-CN" altLang="en-US" sz="2400" dirty="0"/>
              <a:t>：国王要收集的幽灵宝石数量、访问的结点数量。</a:t>
            </a:r>
          </a:p>
          <a:p>
            <a:r>
              <a:rPr lang="en-US" altLang="zh-CN" sz="2400" dirty="0"/>
              <a:t>Output: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对每个测试用例，先输出 </a:t>
            </a:r>
            <a:r>
              <a:rPr lang="en-US" altLang="zh-CN" sz="2400" dirty="0"/>
              <a:t>"Case #x: "</a:t>
            </a:r>
            <a:r>
              <a:rPr lang="zh-CN" altLang="en-US" sz="2400" dirty="0"/>
              <a:t>，其中</a:t>
            </a:r>
            <a:r>
              <a:rPr lang="en-US" altLang="zh-CN" sz="2400" dirty="0"/>
              <a:t>x</a:t>
            </a:r>
            <a:r>
              <a:rPr lang="zh-CN" altLang="en-US" sz="2400" dirty="0"/>
              <a:t>表示第几个用例，从</a:t>
            </a:r>
            <a:r>
              <a:rPr lang="en-US" altLang="zh-CN" sz="2400" dirty="0"/>
              <a:t>1</a:t>
            </a:r>
            <a:r>
              <a:rPr lang="zh-CN" altLang="en-US" sz="2400" dirty="0"/>
              <a:t>开始计数。</a:t>
            </a:r>
          </a:p>
          <a:p>
            <a:pPr marL="0" indent="0">
              <a:buNone/>
            </a:pPr>
            <a:r>
              <a:rPr lang="zh-CN" altLang="en-US" sz="2400" dirty="0"/>
              <a:t>下面有</a:t>
            </a:r>
            <a:r>
              <a:rPr lang="en-US" altLang="zh-CN" sz="2400" dirty="0"/>
              <a:t>K</a:t>
            </a:r>
            <a:r>
              <a:rPr lang="zh-CN" altLang="en-US" sz="2400" dirty="0"/>
              <a:t>行，每一行</a:t>
            </a:r>
            <a:r>
              <a:rPr lang="en-US" altLang="zh-CN" sz="2400" dirty="0"/>
              <a:t>'a b'</a:t>
            </a:r>
            <a:r>
              <a:rPr lang="zh-CN" altLang="en-US" sz="2400" dirty="0"/>
              <a:t>：</a:t>
            </a:r>
            <a:r>
              <a:rPr lang="en-US" altLang="zh-CN" sz="2400" dirty="0"/>
              <a:t>a</a:t>
            </a:r>
            <a:r>
              <a:rPr lang="zh-CN" altLang="en-US" sz="2400" dirty="0"/>
              <a:t>是青蛙访问的结点标签；</a:t>
            </a:r>
            <a:r>
              <a:rPr lang="en-US" altLang="zh-CN" sz="2400" dirty="0"/>
              <a:t>b</a:t>
            </a:r>
            <a:r>
              <a:rPr lang="zh-CN" altLang="en-US" sz="2400" dirty="0"/>
              <a:t>是 </a:t>
            </a:r>
            <a:r>
              <a:rPr lang="en-US" altLang="zh-CN" sz="2400" dirty="0"/>
              <a:t>'+' </a:t>
            </a:r>
            <a:r>
              <a:rPr lang="zh-CN" altLang="en-US" sz="2400" dirty="0"/>
              <a:t>或 </a:t>
            </a:r>
            <a:r>
              <a:rPr lang="en-US" altLang="zh-CN" sz="2400" dirty="0"/>
              <a:t>'-'</a:t>
            </a:r>
            <a:r>
              <a:rPr lang="zh-CN" altLang="en-US" sz="2400" dirty="0"/>
              <a:t>，表示加或减</a:t>
            </a:r>
            <a:r>
              <a:rPr lang="en-US" altLang="zh-CN" sz="2400" dirty="0"/>
              <a:t>a</a:t>
            </a:r>
            <a:r>
              <a:rPr lang="zh-CN" altLang="en-US" sz="2400" dirty="0"/>
              <a:t>。 </a:t>
            </a:r>
          </a:p>
          <a:p>
            <a:pPr marL="0" indent="0">
              <a:buNone/>
            </a:pPr>
            <a:r>
              <a:rPr lang="zh-CN" altLang="en-US" sz="2400" dirty="0"/>
              <a:t>保证至少有一个结果成立，如果有很多答案成立，可以输出任何一个。</a:t>
            </a:r>
          </a:p>
          <a:p>
            <a:r>
              <a:rPr lang="en-US" altLang="zh-CN" sz="2400" dirty="0"/>
              <a:t>Limits:</a:t>
            </a:r>
            <a:endParaRPr lang="zh-CN" altLang="en-US" sz="2400" dirty="0"/>
          </a:p>
          <a:p>
            <a:pPr marL="0" indent="0">
              <a:buNone/>
            </a:pPr>
            <a:r>
              <a:rPr lang="en-US" altLang="zh-CN" sz="2400" dirty="0"/>
              <a:t>1≤T≤100</a:t>
            </a:r>
            <a:endParaRPr lang="zh-CN" altLang="en-US" sz="2400" dirty="0"/>
          </a:p>
          <a:p>
            <a:pPr marL="0" indent="0">
              <a:buNone/>
            </a:pPr>
            <a:r>
              <a:rPr lang="en-US" altLang="zh-CN" sz="2400" dirty="0"/>
              <a:t>1≤N≤10</a:t>
            </a:r>
            <a:r>
              <a:rPr lang="en-US" altLang="zh-CN" sz="2400" baseline="30000" dirty="0"/>
              <a:t>9</a:t>
            </a:r>
            <a:endParaRPr lang="zh-CN" altLang="en-US" sz="2400" dirty="0"/>
          </a:p>
          <a:p>
            <a:pPr marL="0" indent="0">
              <a:buNone/>
            </a:pPr>
            <a:r>
              <a:rPr lang="en-US" altLang="zh-CN" sz="2400" dirty="0"/>
              <a:t>N≤2</a:t>
            </a:r>
            <a:r>
              <a:rPr lang="en-US" altLang="zh-CN" sz="2400" baseline="30000" dirty="0"/>
              <a:t>K</a:t>
            </a:r>
            <a:r>
              <a:rPr lang="zh-CN" altLang="en-US" sz="2400" dirty="0"/>
              <a:t>≤</a:t>
            </a:r>
            <a:r>
              <a:rPr lang="en-US" altLang="zh-CN" sz="2400" dirty="0"/>
              <a:t>2</a:t>
            </a:r>
            <a:r>
              <a:rPr lang="en-US" altLang="zh-CN" sz="2400" baseline="30000" dirty="0"/>
              <a:t>60</a:t>
            </a:r>
            <a:endParaRPr lang="zh-CN" altLang="en-US" sz="2400" dirty="0"/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58CE081-051D-4252-8962-9A878684D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1341381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7D9C3B-5D10-45C7-AF4D-723B5C831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题目说明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947C93-768E-49E3-B8EF-FDB6669ED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难度等级：中等题，模拟题，构造。</a:t>
            </a:r>
            <a:endParaRPr lang="en-US" altLang="zh-CN" sz="2400" dirty="0"/>
          </a:p>
          <a:p>
            <a:r>
              <a:rPr lang="en-US" altLang="zh-CN" sz="2400" dirty="0"/>
              <a:t>FB</a:t>
            </a:r>
            <a:r>
              <a:rPr lang="zh-CN" altLang="en-US" sz="2400" dirty="0"/>
              <a:t>时间是</a:t>
            </a:r>
            <a:r>
              <a:rPr lang="en-US" altLang="zh-CN" sz="2400" dirty="0"/>
              <a:t>44</a:t>
            </a:r>
            <a:r>
              <a:rPr lang="zh-CN" altLang="en-US" sz="2400" dirty="0"/>
              <a:t>分钟。铜牌队伍在</a:t>
            </a:r>
            <a:r>
              <a:rPr lang="en-US" altLang="zh-CN" sz="2400" dirty="0"/>
              <a:t>213</a:t>
            </a:r>
            <a:r>
              <a:rPr lang="zh-CN" altLang="en-US" sz="2400" dirty="0"/>
              <a:t>分钟左右</a:t>
            </a:r>
            <a:r>
              <a:rPr lang="en-US" altLang="zh-CN" sz="2400" dirty="0"/>
              <a:t>AC</a:t>
            </a:r>
            <a:r>
              <a:rPr lang="zh-CN" altLang="en-US" sz="2400" dirty="0"/>
              <a:t>。</a:t>
            </a:r>
          </a:p>
          <a:p>
            <a:r>
              <a:rPr lang="zh-CN" altLang="en-US" sz="2400" dirty="0"/>
              <a:t>能力考核：计算思维、逻辑思维。</a:t>
            </a:r>
          </a:p>
          <a:p>
            <a:r>
              <a:rPr lang="zh-CN" altLang="en-US" sz="2400" dirty="0"/>
              <a:t>本题不需要复杂的算法，编码也不长，但是需要灵活处理，找到间接的解决方案。</a:t>
            </a:r>
            <a:endParaRPr lang="en-US" altLang="zh-CN" sz="2400" dirty="0"/>
          </a:p>
          <a:p>
            <a:r>
              <a:rPr lang="zh-CN" altLang="en-US" sz="2400" dirty="0"/>
              <a:t>这是典型的考查思维能力的题目，具体是考查对二进制的领悟能力。</a:t>
            </a:r>
          </a:p>
          <a:p>
            <a:endParaRPr lang="zh-CN" altLang="en-US" sz="1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155FFA1-4E25-41FF-8894-A5598A151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725436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167C5D-B890-4C83-97B4-79577AEED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计算复杂度。本题如果用暴力的方法，简单地罗列所有可能的走法是不行的。从第</a:t>
            </a:r>
            <a:r>
              <a:rPr lang="en-US" altLang="zh-CN" sz="2800" dirty="0"/>
              <a:t>1</a:t>
            </a:r>
            <a:r>
              <a:rPr lang="zh-CN" altLang="en-US" sz="2800" dirty="0"/>
              <a:t>层根结点走到第</a:t>
            </a:r>
            <a:r>
              <a:rPr lang="en-US" altLang="zh-CN" sz="2800" dirty="0"/>
              <a:t>k</a:t>
            </a:r>
            <a:r>
              <a:rPr lang="zh-CN" altLang="en-US" sz="2800" dirty="0"/>
              <a:t>层，一共有</a:t>
            </a:r>
            <a:r>
              <a:rPr lang="en-US" altLang="zh-CN" sz="2800" dirty="0"/>
              <a:t>2</a:t>
            </a:r>
            <a:r>
              <a:rPr lang="en-US" altLang="zh-CN" sz="2800" baseline="30000" dirty="0"/>
              <a:t>k-1</a:t>
            </a:r>
            <a:r>
              <a:rPr lang="zh-CN" altLang="en-US" sz="2800" dirty="0"/>
              <a:t>个路径，由于每个结点上可取正负，那么每个路径上又有</a:t>
            </a:r>
            <a:r>
              <a:rPr lang="en-US" altLang="zh-CN" sz="2800" dirty="0"/>
              <a:t>2</a:t>
            </a:r>
            <a:r>
              <a:rPr lang="en-US" altLang="zh-CN" sz="2800" baseline="30000" dirty="0"/>
              <a:t>k</a:t>
            </a:r>
            <a:r>
              <a:rPr lang="zh-CN" altLang="en-US" sz="2800" dirty="0"/>
              <a:t>种组合，合起来大概是</a:t>
            </a:r>
            <a:r>
              <a:rPr lang="en-US" altLang="zh-CN" sz="2800" dirty="0"/>
              <a:t>4</a:t>
            </a:r>
            <a:r>
              <a:rPr lang="en-US" altLang="zh-CN" sz="2800" baseline="30000" dirty="0"/>
              <a:t>k</a:t>
            </a:r>
            <a:r>
              <a:rPr lang="zh-CN" altLang="en-US" sz="2800" dirty="0"/>
              <a:t>，而</a:t>
            </a:r>
            <a:r>
              <a:rPr lang="en-US" altLang="zh-CN" sz="2800" dirty="0"/>
              <a:t>K </a:t>
            </a:r>
            <a:r>
              <a:rPr lang="zh-CN" altLang="en-US" sz="2800" dirty="0"/>
              <a:t>≤ </a:t>
            </a:r>
            <a:r>
              <a:rPr lang="en-US" altLang="zh-CN" sz="2800" dirty="0"/>
              <a:t>60</a:t>
            </a:r>
            <a:r>
              <a:rPr lang="zh-CN" altLang="en-US" sz="2800" dirty="0"/>
              <a:t>，肯定会</a:t>
            </a:r>
            <a:r>
              <a:rPr lang="en-US" altLang="zh-CN" sz="2800" dirty="0"/>
              <a:t>TLE</a:t>
            </a:r>
            <a:r>
              <a:rPr lang="zh-CN" altLang="en-US" sz="2800" dirty="0"/>
              <a:t>。</a:t>
            </a:r>
          </a:p>
          <a:p>
            <a:r>
              <a:rPr lang="zh-CN" altLang="en-US" sz="2800" dirty="0"/>
              <a:t>本题的正确思路是：只要一直沿着最左边（加上第</a:t>
            </a:r>
            <a:r>
              <a:rPr lang="en-US" altLang="zh-CN" sz="2800" dirty="0"/>
              <a:t>k</a:t>
            </a:r>
            <a:r>
              <a:rPr lang="zh-CN" altLang="en-US" sz="2800" dirty="0"/>
              <a:t>层最左边的右子结点）走到第</a:t>
            </a:r>
            <a:r>
              <a:rPr lang="en-US" altLang="zh-CN" sz="2800" dirty="0"/>
              <a:t>K</a:t>
            </a:r>
            <a:r>
              <a:rPr lang="zh-CN" altLang="en-US" sz="2800" dirty="0"/>
              <a:t>层，就能找到一个答案。知道了这一点，后面就简单了。</a:t>
            </a:r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821D7F9-0BB5-4E4E-AC30-32957445D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18957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C0C72C-4158-4F71-8662-A9A3F9278A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3600" dirty="0">
                <a:solidFill>
                  <a:srgbClr val="FF0000"/>
                </a:solidFill>
              </a:rPr>
              <a:t>现场赛考查能力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47A8E5-1E77-48CB-B2DC-A32B98B04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96752"/>
          </a:xfrm>
        </p:spPr>
        <p:txBody>
          <a:bodyPr/>
          <a:lstStyle/>
          <a:p>
            <a:r>
              <a:rPr lang="zh-CN" altLang="en-US" dirty="0"/>
              <a:t>考查五种能力：编码、计算思维、逻辑推理、算法知识、团队合作。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BE229C7-6AB2-42E5-BBA4-0B2B18A53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A15DB90-D677-4F2B-B439-E3E4B76AE0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351742"/>
              </p:ext>
            </p:extLst>
          </p:nvPr>
        </p:nvGraphicFramePr>
        <p:xfrm>
          <a:off x="539552" y="3140968"/>
          <a:ext cx="8229600" cy="23042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1198">
                  <a:extLst>
                    <a:ext uri="{9D8B030D-6E8A-4147-A177-3AD203B41FA5}">
                      <a16:colId xmlns:a16="http://schemas.microsoft.com/office/drawing/2014/main" val="4108338903"/>
                    </a:ext>
                  </a:extLst>
                </a:gridCol>
                <a:gridCol w="932294">
                  <a:extLst>
                    <a:ext uri="{9D8B030D-6E8A-4147-A177-3AD203B41FA5}">
                      <a16:colId xmlns:a16="http://schemas.microsoft.com/office/drawing/2014/main" val="1881386446"/>
                    </a:ext>
                  </a:extLst>
                </a:gridCol>
                <a:gridCol w="1396797">
                  <a:extLst>
                    <a:ext uri="{9D8B030D-6E8A-4147-A177-3AD203B41FA5}">
                      <a16:colId xmlns:a16="http://schemas.microsoft.com/office/drawing/2014/main" val="1356562822"/>
                    </a:ext>
                  </a:extLst>
                </a:gridCol>
                <a:gridCol w="1435141">
                  <a:extLst>
                    <a:ext uri="{9D8B030D-6E8A-4147-A177-3AD203B41FA5}">
                      <a16:colId xmlns:a16="http://schemas.microsoft.com/office/drawing/2014/main" val="747026317"/>
                    </a:ext>
                  </a:extLst>
                </a:gridCol>
                <a:gridCol w="1360644">
                  <a:extLst>
                    <a:ext uri="{9D8B030D-6E8A-4147-A177-3AD203B41FA5}">
                      <a16:colId xmlns:a16="http://schemas.microsoft.com/office/drawing/2014/main" val="396779104"/>
                    </a:ext>
                  </a:extLst>
                </a:gridCol>
                <a:gridCol w="1397892">
                  <a:extLst>
                    <a:ext uri="{9D8B030D-6E8A-4147-A177-3AD203B41FA5}">
                      <a16:colId xmlns:a16="http://schemas.microsoft.com/office/drawing/2014/main" val="256677604"/>
                    </a:ext>
                  </a:extLst>
                </a:gridCol>
                <a:gridCol w="775634">
                  <a:extLst>
                    <a:ext uri="{9D8B030D-6E8A-4147-A177-3AD203B41FA5}">
                      <a16:colId xmlns:a16="http://schemas.microsoft.com/office/drawing/2014/main" val="3005365888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编码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计算思维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逻辑推理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算法知识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团队合作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总分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4603684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铜牌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**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**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**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**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*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kern="100">
                          <a:solidFill>
                            <a:srgbClr val="FFFF00"/>
                          </a:solidFill>
                          <a:effectLst/>
                        </a:rPr>
                        <a:t>9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7340183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银牌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****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***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***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***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***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kern="100">
                          <a:solidFill>
                            <a:srgbClr val="FFFF00"/>
                          </a:solidFill>
                          <a:effectLst/>
                        </a:rPr>
                        <a:t>16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3248592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金牌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*****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*****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*****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*****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*****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kern="100" dirty="0">
                          <a:solidFill>
                            <a:srgbClr val="FFFF00"/>
                          </a:solidFill>
                          <a:effectLst/>
                        </a:rPr>
                        <a:t>25</a:t>
                      </a:r>
                      <a:endParaRPr lang="zh-CN" altLang="en-US" sz="2400" kern="1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1489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0888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677E436-C879-45A8-914F-969EB597F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256" y="5227464"/>
            <a:ext cx="1524000" cy="158591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40724DF-3CE2-452B-997F-C690713D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D</a:t>
            </a:r>
            <a:r>
              <a:rPr lang="zh-CN" altLang="en-US" sz="3600" dirty="0">
                <a:solidFill>
                  <a:srgbClr val="0070C0"/>
                </a:solidFill>
              </a:rPr>
              <a:t>题 </a:t>
            </a:r>
            <a:r>
              <a:rPr lang="en-US" altLang="zh-CN" sz="3600" dirty="0" err="1">
                <a:solidFill>
                  <a:srgbClr val="0070C0"/>
                </a:solidFill>
              </a:rPr>
              <a:t>hdu</a:t>
            </a:r>
            <a:r>
              <a:rPr lang="en-US" altLang="zh-CN" sz="3600" dirty="0">
                <a:solidFill>
                  <a:srgbClr val="0070C0"/>
                </a:solidFill>
              </a:rPr>
              <a:t> 5575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358E19-1304-4603-9A17-EC32730E3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579296" cy="5001419"/>
          </a:xfrm>
        </p:spPr>
        <p:txBody>
          <a:bodyPr/>
          <a:lstStyle/>
          <a:p>
            <a:r>
              <a:rPr lang="zh-CN" altLang="en-US" sz="2400" dirty="0"/>
              <a:t>水箱里面住着很多青蛙，它们都不知道水箱里有多少水。</a:t>
            </a:r>
          </a:p>
          <a:p>
            <a:r>
              <a:rPr lang="zh-CN" altLang="en-US" sz="2400" dirty="0"/>
              <a:t>水箱的高度无限，底部狭窄。水箱底部长</a:t>
            </a:r>
            <a:r>
              <a:rPr lang="en-US" altLang="zh-CN" sz="2400" dirty="0"/>
              <a:t>N</a:t>
            </a:r>
            <a:r>
              <a:rPr lang="zh-CN" altLang="en-US" sz="2400" dirty="0"/>
              <a:t>，宽只有</a:t>
            </a:r>
            <a:r>
              <a:rPr lang="en-US" altLang="zh-CN" sz="2400" dirty="0"/>
              <a:t>1</a:t>
            </a:r>
            <a:r>
              <a:rPr lang="zh-CN" altLang="en-US" sz="2400" dirty="0"/>
              <a:t>。</a:t>
            </a:r>
          </a:p>
          <a:p>
            <a:r>
              <a:rPr lang="en-US" altLang="zh-CN" sz="2400" dirty="0"/>
              <a:t>N-1</a:t>
            </a:r>
            <a:r>
              <a:rPr lang="zh-CN" altLang="en-US" sz="2400" dirty="0"/>
              <a:t>个板子把水箱隔成</a:t>
            </a:r>
            <a:r>
              <a:rPr lang="en-US" altLang="zh-CN" sz="2400" dirty="0"/>
              <a:t>N</a:t>
            </a:r>
            <a:r>
              <a:rPr lang="zh-CN" altLang="en-US" sz="2400" dirty="0"/>
              <a:t>部分，每部分底部大小是</a:t>
            </a:r>
            <a:r>
              <a:rPr lang="en-US" altLang="zh-CN" sz="2400" dirty="0"/>
              <a:t>1×1</a:t>
            </a:r>
            <a:r>
              <a:rPr lang="zh-CN" altLang="en-US" sz="2400" dirty="0"/>
              <a:t>，板子的高度不同。水不能穿过板子，但是如果水平面比板子高，根据基本的物理规律，水会从板子上面漫过去。</a:t>
            </a:r>
          </a:p>
          <a:p>
            <a:r>
              <a:rPr lang="zh-CN" altLang="en-US" sz="2400" dirty="0"/>
              <a:t>青蛙国王想知道水箱的细节，它派人选择了</a:t>
            </a:r>
            <a:r>
              <a:rPr lang="en-US" altLang="zh-CN" sz="2400" dirty="0"/>
              <a:t>M</a:t>
            </a:r>
            <a:r>
              <a:rPr lang="zh-CN" altLang="en-US" sz="2400" dirty="0"/>
              <a:t>个点，看这些点上有没有水。</a:t>
            </a:r>
          </a:p>
          <a:p>
            <a:r>
              <a:rPr lang="zh-CN" altLang="en-US" sz="2400" dirty="0"/>
              <a:t>例如，每次它选择</a:t>
            </a:r>
            <a:r>
              <a:rPr lang="en-US" altLang="zh-CN" sz="2400" dirty="0"/>
              <a:t>(x, y)</a:t>
            </a:r>
            <a:r>
              <a:rPr lang="zh-CN" altLang="en-US" sz="2400" dirty="0"/>
              <a:t>，表示在水箱的第</a:t>
            </a:r>
            <a:r>
              <a:rPr lang="en-US" altLang="zh-CN" sz="2400" dirty="0"/>
              <a:t>x</a:t>
            </a:r>
            <a:r>
              <a:rPr lang="zh-CN" altLang="en-US" sz="2400" dirty="0"/>
              <a:t>部分（</a:t>
            </a:r>
            <a:r>
              <a:rPr lang="en-US" altLang="zh-CN" sz="2400" dirty="0"/>
              <a:t>1≤x≤N</a:t>
            </a:r>
            <a:r>
              <a:rPr lang="zh-CN" altLang="en-US" sz="2400" dirty="0"/>
              <a:t>，从左到右计数），在高度</a:t>
            </a:r>
            <a:r>
              <a:rPr lang="en-US" altLang="zh-CN" sz="2400" dirty="0"/>
              <a:t>(y+0.5)</a:t>
            </a:r>
            <a:r>
              <a:rPr lang="zh-CN" altLang="en-US" sz="2400" dirty="0"/>
              <a:t>的地方检查是否有水。</a:t>
            </a:r>
          </a:p>
          <a:p>
            <a:r>
              <a:rPr lang="zh-CN" altLang="en-US" sz="2400" dirty="0"/>
              <a:t>国王得到了</a:t>
            </a:r>
            <a:r>
              <a:rPr lang="en-US" altLang="zh-CN" sz="2400" dirty="0"/>
              <a:t>M</a:t>
            </a:r>
            <a:r>
              <a:rPr lang="zh-CN" altLang="en-US" sz="2400" dirty="0"/>
              <a:t>个结果，但是它发现有些可能是错的。国王想知道，正确结果的最大可能个数有多少。</a:t>
            </a:r>
          </a:p>
          <a:p>
            <a:endParaRPr lang="zh-CN" altLang="en-US" sz="1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99B6C9F-9956-4C71-AC10-10841F731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55776" y="6345237"/>
            <a:ext cx="28956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8076360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FF4FC1-93EF-4341-AF96-B0DF81CB4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5865515"/>
          </a:xfrm>
        </p:spPr>
        <p:txBody>
          <a:bodyPr/>
          <a:lstStyle/>
          <a:p>
            <a:r>
              <a:rPr lang="en-US" altLang="zh-CN" sz="2000" dirty="0"/>
              <a:t>Input: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第一行是一个整数</a:t>
            </a:r>
            <a:r>
              <a:rPr lang="en-US" altLang="zh-CN" sz="2000" dirty="0"/>
              <a:t>T</a:t>
            </a:r>
            <a:r>
              <a:rPr lang="zh-CN" altLang="en-US" sz="2000" dirty="0"/>
              <a:t>，表示测试用例的个数。</a:t>
            </a:r>
          </a:p>
          <a:p>
            <a:pPr marL="0" indent="0">
              <a:buNone/>
            </a:pPr>
            <a:r>
              <a:rPr lang="zh-CN" altLang="en-US" sz="2000" dirty="0"/>
              <a:t>每个测试用例的第</a:t>
            </a:r>
            <a:r>
              <a:rPr lang="en-US" altLang="zh-CN" sz="2000" dirty="0"/>
              <a:t>1</a:t>
            </a:r>
            <a:r>
              <a:rPr lang="zh-CN" altLang="en-US" sz="2000" dirty="0"/>
              <a:t>行是</a:t>
            </a:r>
            <a:r>
              <a:rPr lang="en-US" altLang="zh-CN" sz="2000" dirty="0"/>
              <a:t>2</a:t>
            </a:r>
            <a:r>
              <a:rPr lang="zh-CN" altLang="en-US" sz="2000" dirty="0"/>
              <a:t>个数</a:t>
            </a:r>
            <a:r>
              <a:rPr lang="en-US" altLang="zh-CN" sz="2000" dirty="0"/>
              <a:t>N</a:t>
            </a:r>
            <a:r>
              <a:rPr lang="zh-CN" altLang="en-US" sz="2000" dirty="0"/>
              <a:t>和</a:t>
            </a:r>
            <a:r>
              <a:rPr lang="en-US" altLang="zh-CN" sz="2000" dirty="0"/>
              <a:t>M</a:t>
            </a:r>
            <a:r>
              <a:rPr lang="zh-CN" altLang="en-US" sz="2000" dirty="0"/>
              <a:t>：水箱隔成</a:t>
            </a:r>
            <a:r>
              <a:rPr lang="en-US" altLang="zh-CN" sz="2000" dirty="0"/>
              <a:t>N</a:t>
            </a:r>
            <a:r>
              <a:rPr lang="zh-CN" altLang="en-US" sz="2000" dirty="0"/>
              <a:t>部分、测量</a:t>
            </a:r>
            <a:r>
              <a:rPr lang="en-US" altLang="zh-CN" sz="2000" dirty="0"/>
              <a:t>M</a:t>
            </a:r>
            <a:r>
              <a:rPr lang="zh-CN" altLang="en-US" sz="2000" dirty="0"/>
              <a:t>次。</a:t>
            </a:r>
          </a:p>
          <a:p>
            <a:pPr marL="0" indent="0">
              <a:buNone/>
            </a:pPr>
            <a:r>
              <a:rPr lang="zh-CN" altLang="en-US" sz="2000" dirty="0"/>
              <a:t>每个测试用例的第</a:t>
            </a:r>
            <a:r>
              <a:rPr lang="en-US" altLang="zh-CN" sz="2000" dirty="0"/>
              <a:t>2</a:t>
            </a:r>
            <a:r>
              <a:rPr lang="zh-CN" altLang="en-US" sz="2000" dirty="0"/>
              <a:t>行包括</a:t>
            </a:r>
            <a:r>
              <a:rPr lang="en-US" altLang="zh-CN" sz="2000" dirty="0"/>
              <a:t>N-1</a:t>
            </a:r>
            <a:r>
              <a:rPr lang="zh-CN" altLang="en-US" sz="2000" dirty="0"/>
              <a:t>个整数，</a:t>
            </a:r>
            <a:r>
              <a:rPr lang="en-US" altLang="zh-CN" sz="2000" dirty="0"/>
              <a:t>h</a:t>
            </a:r>
            <a:r>
              <a:rPr lang="en-US" altLang="zh-CN" sz="2000" baseline="-25000" dirty="0"/>
              <a:t>1</a:t>
            </a:r>
            <a:r>
              <a:rPr lang="en-US" altLang="zh-CN" sz="2000" dirty="0"/>
              <a:t>, h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, ⋯, h</a:t>
            </a:r>
            <a:r>
              <a:rPr lang="en-US" altLang="zh-CN" sz="2000" baseline="-25000" dirty="0"/>
              <a:t>N−1</a:t>
            </a:r>
            <a:r>
              <a:rPr lang="zh-CN" altLang="en-US" sz="2000" dirty="0"/>
              <a:t>，</a:t>
            </a:r>
            <a:r>
              <a:rPr lang="en-US" altLang="zh-CN" sz="2000" dirty="0"/>
              <a:t>h</a:t>
            </a:r>
            <a:r>
              <a:rPr lang="en-US" altLang="zh-CN" sz="2000" baseline="-25000" dirty="0"/>
              <a:t>i</a:t>
            </a:r>
            <a:r>
              <a:rPr lang="zh-CN" altLang="en-US" sz="2000" dirty="0"/>
              <a:t>表示第</a:t>
            </a:r>
            <a:r>
              <a:rPr lang="en-US" altLang="zh-CN" sz="2000" dirty="0" err="1"/>
              <a:t>i</a:t>
            </a:r>
            <a:r>
              <a:rPr lang="zh-CN" altLang="en-US" sz="2000" dirty="0"/>
              <a:t>个板子的高度。</a:t>
            </a:r>
          </a:p>
          <a:p>
            <a:pPr marL="0" indent="0">
              <a:buNone/>
            </a:pPr>
            <a:r>
              <a:rPr lang="zh-CN" altLang="en-US" sz="2000" dirty="0"/>
              <a:t>下面有</a:t>
            </a:r>
            <a:r>
              <a:rPr lang="en-US" altLang="zh-CN" sz="2000" dirty="0"/>
              <a:t>M</a:t>
            </a:r>
            <a:r>
              <a:rPr lang="zh-CN" altLang="en-US" sz="2000" dirty="0"/>
              <a:t>行，第</a:t>
            </a:r>
            <a:r>
              <a:rPr lang="en-US" altLang="zh-CN" sz="2000" dirty="0" err="1"/>
              <a:t>i</a:t>
            </a:r>
            <a:r>
              <a:rPr lang="zh-CN" altLang="en-US" sz="2000" dirty="0"/>
              <a:t>行格式是</a:t>
            </a:r>
            <a:r>
              <a:rPr lang="en-US" altLang="zh-CN" sz="2000" dirty="0"/>
              <a:t>'x y z'</a:t>
            </a:r>
            <a:r>
              <a:rPr lang="zh-CN" altLang="en-US" sz="2000" dirty="0"/>
              <a:t>，表示测量结果。如果第</a:t>
            </a:r>
            <a:r>
              <a:rPr lang="en-US" altLang="zh-CN" sz="2000" dirty="0"/>
              <a:t>x</a:t>
            </a:r>
            <a:r>
              <a:rPr lang="zh-CN" altLang="en-US" sz="2000" dirty="0"/>
              <a:t>个水箱高度</a:t>
            </a:r>
            <a:r>
              <a:rPr lang="en-US" altLang="zh-CN" sz="2000" dirty="0"/>
              <a:t>(y+0.5)</a:t>
            </a:r>
            <a:r>
              <a:rPr lang="zh-CN" altLang="en-US" sz="2000" dirty="0"/>
              <a:t>处没有水，那么</a:t>
            </a:r>
            <a:r>
              <a:rPr lang="en-US" altLang="zh-CN" sz="2000" dirty="0"/>
              <a:t>z=0</a:t>
            </a:r>
            <a:r>
              <a:rPr lang="zh-CN" altLang="en-US" sz="2000" dirty="0"/>
              <a:t>，否则</a:t>
            </a:r>
            <a:r>
              <a:rPr lang="en-US" altLang="zh-CN" sz="2000" dirty="0"/>
              <a:t>z=1</a:t>
            </a:r>
            <a:r>
              <a:rPr lang="zh-CN" altLang="en-US" sz="2000" dirty="0"/>
              <a:t>。</a:t>
            </a:r>
          </a:p>
          <a:p>
            <a:r>
              <a:rPr lang="en-US" altLang="zh-CN" sz="2000" dirty="0"/>
              <a:t>Output: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对每个测试用例，你需要输出 </a:t>
            </a:r>
            <a:r>
              <a:rPr lang="en-US" altLang="zh-CN" sz="2000" dirty="0"/>
              <a:t>"Case #x: y"</a:t>
            </a:r>
            <a:r>
              <a:rPr lang="zh-CN" altLang="en-US" sz="2000" dirty="0"/>
              <a:t>，其中</a:t>
            </a:r>
            <a:r>
              <a:rPr lang="en-US" altLang="zh-CN" sz="2000" dirty="0"/>
              <a:t>x</a:t>
            </a:r>
            <a:r>
              <a:rPr lang="zh-CN" altLang="en-US" sz="2000" dirty="0"/>
              <a:t>表示第几个用例，从</a:t>
            </a:r>
            <a:r>
              <a:rPr lang="en-US" altLang="zh-CN" sz="2000" dirty="0"/>
              <a:t>1</a:t>
            </a:r>
            <a:r>
              <a:rPr lang="zh-CN" altLang="en-US" sz="2000" dirty="0"/>
              <a:t>开始计数；</a:t>
            </a:r>
            <a:r>
              <a:rPr lang="en-US" altLang="zh-CN" sz="2000" dirty="0"/>
              <a:t>y</a:t>
            </a:r>
            <a:r>
              <a:rPr lang="zh-CN" altLang="en-US" sz="2000" dirty="0"/>
              <a:t>是正确结果的最大可能数字。</a:t>
            </a:r>
          </a:p>
          <a:p>
            <a:r>
              <a:rPr lang="en-US" altLang="zh-CN" sz="2000" dirty="0"/>
              <a:t>Limits: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1≤T≤100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For 90% data, 1≤N≤1000 and 1≤M≤2000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for 100% data, 1≤N≤10</a:t>
            </a:r>
            <a:r>
              <a:rPr lang="en-US" altLang="zh-CN" sz="2000" baseline="30000" dirty="0"/>
              <a:t>5</a:t>
            </a:r>
            <a:r>
              <a:rPr lang="zh-CN" altLang="en-US" sz="2000" dirty="0"/>
              <a:t> </a:t>
            </a:r>
            <a:r>
              <a:rPr lang="en-US" altLang="zh-CN" sz="2000" dirty="0"/>
              <a:t>and 1≤M≤2×10</a:t>
            </a:r>
            <a:r>
              <a:rPr lang="en-US" altLang="zh-CN" sz="2000" baseline="30000" dirty="0"/>
              <a:t>5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1 ≤ h</a:t>
            </a:r>
            <a:r>
              <a:rPr lang="en-US" altLang="zh-CN" sz="2000" baseline="-25000" dirty="0"/>
              <a:t>i </a:t>
            </a:r>
            <a:r>
              <a:rPr lang="zh-CN" altLang="en-US" sz="2000" dirty="0"/>
              <a:t>≤</a:t>
            </a:r>
            <a:r>
              <a:rPr lang="en-US" altLang="zh-CN" sz="2000" dirty="0"/>
              <a:t>10</a:t>
            </a:r>
            <a:r>
              <a:rPr lang="en-US" altLang="zh-CN" sz="2000" baseline="30000" dirty="0"/>
              <a:t>9</a:t>
            </a:r>
            <a:r>
              <a:rPr lang="zh-CN" altLang="en-US" sz="2000" dirty="0"/>
              <a:t> </a:t>
            </a:r>
            <a:r>
              <a:rPr lang="en-US" altLang="zh-CN" sz="2000" dirty="0"/>
              <a:t>for all 1 ≤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≤ N−1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对每个结果，</a:t>
            </a:r>
            <a:r>
              <a:rPr lang="en-US" altLang="zh-CN" sz="2000" dirty="0"/>
              <a:t>1 ≤ x≤ N,  1 ≤ y ≤10</a:t>
            </a:r>
            <a:r>
              <a:rPr lang="en-US" altLang="zh-CN" sz="2000" baseline="30000" dirty="0"/>
              <a:t>9</a:t>
            </a:r>
            <a:r>
              <a:rPr lang="zh-CN" altLang="en-US" sz="2000" dirty="0"/>
              <a:t> ，</a:t>
            </a:r>
            <a:r>
              <a:rPr lang="en-US" altLang="zh-CN" sz="2000" dirty="0"/>
              <a:t>z</a:t>
            </a:r>
            <a:r>
              <a:rPr lang="zh-CN" altLang="en-US" sz="2000" dirty="0"/>
              <a:t>是</a:t>
            </a:r>
            <a:r>
              <a:rPr lang="en-US" altLang="zh-CN" sz="2000" dirty="0"/>
              <a:t>0</a:t>
            </a:r>
            <a:r>
              <a:rPr lang="zh-CN" altLang="en-US" sz="2000" dirty="0"/>
              <a:t>或</a:t>
            </a:r>
            <a:r>
              <a:rPr lang="en-US" altLang="zh-CN" sz="2000" dirty="0"/>
              <a:t>1</a:t>
            </a:r>
            <a:endParaRPr lang="zh-CN" altLang="en-US" sz="2000" dirty="0"/>
          </a:p>
          <a:p>
            <a:pPr marL="0" indent="0">
              <a:buNone/>
            </a:pPr>
            <a:endParaRPr lang="zh-CN" altLang="en-US" sz="20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6D45E7B-D279-404B-94CE-ED3A632E0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5174434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7D9C3B-5D10-45C7-AF4D-723B5C831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题目说明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947C93-768E-49E3-B8EF-FDB6669ED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959" y="1417638"/>
            <a:ext cx="8229600" cy="4525963"/>
          </a:xfrm>
        </p:spPr>
        <p:txBody>
          <a:bodyPr/>
          <a:lstStyle/>
          <a:p>
            <a:r>
              <a:rPr lang="zh-CN" altLang="en-US" sz="2400" dirty="0"/>
              <a:t>难度等级：难题，综合。</a:t>
            </a:r>
            <a:endParaRPr lang="en-US" altLang="zh-CN" sz="2400" dirty="0"/>
          </a:p>
          <a:p>
            <a:r>
              <a:rPr lang="en-US" altLang="zh-CN" sz="2400" dirty="0"/>
              <a:t>FB</a:t>
            </a:r>
            <a:r>
              <a:rPr lang="zh-CN" altLang="en-US" sz="2400" dirty="0"/>
              <a:t>时间是</a:t>
            </a:r>
            <a:r>
              <a:rPr lang="en-US" altLang="zh-CN" sz="2400" dirty="0"/>
              <a:t>119</a:t>
            </a:r>
            <a:r>
              <a:rPr lang="zh-CN" altLang="en-US" sz="2400" dirty="0"/>
              <a:t>分钟。金牌队伍在</a:t>
            </a:r>
            <a:r>
              <a:rPr lang="en-US" altLang="zh-CN" sz="2400" dirty="0"/>
              <a:t>240</a:t>
            </a:r>
            <a:r>
              <a:rPr lang="zh-CN" altLang="en-US" sz="2400" dirty="0"/>
              <a:t>分钟左右</a:t>
            </a:r>
            <a:r>
              <a:rPr lang="en-US" altLang="zh-CN" sz="2400" dirty="0"/>
              <a:t>AC</a:t>
            </a:r>
            <a:r>
              <a:rPr lang="zh-CN" altLang="en-US" sz="2400" dirty="0"/>
              <a:t>，银牌有少数队伍做出。</a:t>
            </a:r>
          </a:p>
          <a:p>
            <a:r>
              <a:rPr lang="zh-CN" altLang="en-US" sz="2400" dirty="0"/>
              <a:t>能力考核：高级数据结构（左偏树）、</a:t>
            </a:r>
            <a:r>
              <a:rPr lang="en-US" altLang="zh-CN" sz="2400" dirty="0"/>
              <a:t>STL</a:t>
            </a:r>
            <a:r>
              <a:rPr lang="zh-CN" altLang="en-US" sz="2400" dirty="0"/>
              <a:t>库、逻辑思维、编码能力。</a:t>
            </a:r>
          </a:p>
          <a:p>
            <a:r>
              <a:rPr lang="zh-CN" altLang="en-US" sz="2400" dirty="0"/>
              <a:t>本题有复杂的逻辑，大规模的数据，需要结合数据结构、算法、</a:t>
            </a:r>
            <a:r>
              <a:rPr lang="en-US" altLang="zh-CN" sz="2400" dirty="0"/>
              <a:t>STL</a:t>
            </a:r>
            <a:r>
              <a:rPr lang="zh-CN" altLang="en-US" sz="2400" dirty="0"/>
              <a:t>库，是典型的难题，综合考查逻辑、算法、编码等多方面的能力。</a:t>
            </a:r>
          </a:p>
          <a:p>
            <a:endParaRPr lang="zh-CN" altLang="en-US" sz="1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155FFA1-4E25-41FF-8894-A5598A151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6154151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A801AD-5A5A-4254-99FE-64BA11DE87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4705"/>
            <a:ext cx="8229600" cy="3024336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）计算复杂度。读题时首先应注意到本题较大的数据规模，即板子的数量</a:t>
            </a:r>
            <a:r>
              <a:rPr lang="en-US" altLang="zh-CN" sz="2400" dirty="0"/>
              <a:t>1≤N≤10</a:t>
            </a:r>
            <a:r>
              <a:rPr lang="en-US" altLang="zh-CN" sz="2400" baseline="30000" dirty="0"/>
              <a:t>5</a:t>
            </a:r>
            <a:r>
              <a:rPr lang="zh-CN" altLang="en-US" sz="2400" dirty="0"/>
              <a:t>，以及测量的个数</a:t>
            </a:r>
            <a:r>
              <a:rPr lang="en-US" altLang="zh-CN" sz="2400" dirty="0"/>
              <a:t>1 ≤ M ≤ 2×10</a:t>
            </a:r>
            <a:r>
              <a:rPr lang="en-US" altLang="zh-CN" sz="2400" baseline="30000" dirty="0"/>
              <a:t>5</a:t>
            </a:r>
            <a:r>
              <a:rPr lang="zh-CN" altLang="en-US" sz="2400" dirty="0"/>
              <a:t> ，因此计算复杂度比</a:t>
            </a:r>
            <a:r>
              <a:rPr lang="en-US" altLang="zh-CN" sz="2400" dirty="0"/>
              <a:t>O(NM)</a:t>
            </a:r>
            <a:r>
              <a:rPr lang="zh-CN" altLang="en-US" sz="2400" dirty="0"/>
              <a:t>小。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）理解题目。</a:t>
            </a:r>
          </a:p>
          <a:p>
            <a:pPr marL="0" indent="0">
              <a:buNone/>
            </a:pPr>
            <a:r>
              <a:rPr lang="zh-CN" altLang="en-US" sz="2400" dirty="0"/>
              <a:t>下图是第</a:t>
            </a:r>
            <a:r>
              <a:rPr lang="en-US" altLang="zh-CN" sz="2400" dirty="0"/>
              <a:t>1</a:t>
            </a:r>
            <a:r>
              <a:rPr lang="zh-CN" altLang="en-US" sz="2400" dirty="0"/>
              <a:t>个测试样例。图中</a:t>
            </a:r>
            <a:r>
              <a:rPr lang="en-US" altLang="zh-CN" sz="2400" dirty="0"/>
              <a:t>'×'</a:t>
            </a:r>
            <a:r>
              <a:rPr lang="zh-CN" altLang="en-US" sz="2400" dirty="0"/>
              <a:t>表示无水，即</a:t>
            </a:r>
            <a:r>
              <a:rPr lang="en-US" altLang="zh-CN" sz="2400" dirty="0"/>
              <a:t>z=0</a:t>
            </a:r>
            <a:r>
              <a:rPr lang="zh-CN" altLang="en-US" sz="2400" dirty="0"/>
              <a:t>；</a:t>
            </a:r>
            <a:r>
              <a:rPr lang="en-US" altLang="zh-CN" sz="2400" dirty="0"/>
              <a:t>'O'</a:t>
            </a:r>
            <a:r>
              <a:rPr lang="zh-CN" altLang="en-US" sz="2400" dirty="0"/>
              <a:t>表示有水，即</a:t>
            </a:r>
            <a:r>
              <a:rPr lang="en-US" altLang="zh-CN" sz="2400" dirty="0"/>
              <a:t>z=1</a:t>
            </a:r>
            <a:r>
              <a:rPr lang="zh-CN" altLang="en-US" sz="2400" dirty="0"/>
              <a:t>。这个例子中，最大的正确数字是</a:t>
            </a:r>
            <a:r>
              <a:rPr lang="en-US" altLang="zh-CN" sz="2400" dirty="0"/>
              <a:t>3</a:t>
            </a:r>
            <a:r>
              <a:rPr lang="zh-CN" altLang="en-US" sz="2400" dirty="0"/>
              <a:t>，即第</a:t>
            </a:r>
            <a:r>
              <a:rPr lang="en-US" altLang="zh-CN" sz="2400" dirty="0"/>
              <a:t>1</a:t>
            </a:r>
            <a:r>
              <a:rPr lang="zh-CN" altLang="en-US" sz="2400" dirty="0"/>
              <a:t>个水箱的测量结果是错的，后面</a:t>
            </a:r>
            <a:r>
              <a:rPr lang="en-US" altLang="zh-CN" sz="2400" dirty="0"/>
              <a:t>3</a:t>
            </a:r>
            <a:r>
              <a:rPr lang="zh-CN" altLang="en-US" sz="2400" dirty="0"/>
              <a:t>个结果都是对的。</a:t>
            </a:r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928E9B2-D36D-48E3-8272-199D93C0A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16216" y="6391882"/>
            <a:ext cx="28956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  <p:pic>
        <p:nvPicPr>
          <p:cNvPr id="51202" name="Picture 2" descr="C:\Users\luo\AppData\Local\Temp\ksohtml22920\wps3.png">
            <a:extLst>
              <a:ext uri="{FF2B5EF4-FFF2-40B4-BE49-F238E27FC236}">
                <a16:creationId xmlns:a16="http://schemas.microsoft.com/office/drawing/2014/main" id="{6FE8023F-A50C-483A-B62A-2D07A4EA9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427428"/>
            <a:ext cx="2268347" cy="196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6980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BB0D49-CADE-41F8-85B5-0A8D76D18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433467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/>
              <a:t>解决思路，是从低到高，逐渐给水箱加水，然后计算正确的测量个数。步骤如下：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 err="1"/>
              <a:t>i</a:t>
            </a:r>
            <a:r>
              <a:rPr lang="zh-CN" altLang="en-US" sz="2400" dirty="0"/>
              <a:t>）从假设水箱没有水开始，此时</a:t>
            </a:r>
            <a:r>
              <a:rPr lang="en-US" altLang="zh-CN" sz="2400" dirty="0"/>
              <a:t>'×'</a:t>
            </a:r>
            <a:r>
              <a:rPr lang="zh-CN" altLang="en-US" sz="2400" dirty="0"/>
              <a:t>的个数就是答案，记为</a:t>
            </a:r>
            <a:r>
              <a:rPr lang="en-US" altLang="zh-CN" sz="2400" dirty="0" err="1"/>
              <a:t>ans</a:t>
            </a:r>
            <a:r>
              <a:rPr lang="zh-CN" altLang="en-US" sz="2400" dirty="0"/>
              <a:t>。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ii</a:t>
            </a:r>
            <a:r>
              <a:rPr lang="zh-CN" altLang="en-US" sz="2400" dirty="0"/>
              <a:t>）逐一检查每个</a:t>
            </a:r>
            <a:r>
              <a:rPr lang="en-US" altLang="zh-CN" sz="2400" dirty="0"/>
              <a:t>'O'</a:t>
            </a:r>
            <a:r>
              <a:rPr lang="zh-CN" altLang="en-US" sz="2400" dirty="0"/>
              <a:t>的有水记录，即给这个水箱加水，直到这个记录的的高度。可以想到，按从低到高的顺序检查所有的</a:t>
            </a:r>
            <a:r>
              <a:rPr lang="en-US" altLang="zh-CN" sz="2400" dirty="0"/>
              <a:t>'O'</a:t>
            </a:r>
            <a:r>
              <a:rPr lang="zh-CN" altLang="en-US" sz="2400" dirty="0"/>
              <a:t>，逻辑上是正确的，而且比较简单。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iii</a:t>
            </a:r>
            <a:r>
              <a:rPr lang="zh-CN" altLang="en-US" sz="2400" dirty="0"/>
              <a:t>）上一步中对每个</a:t>
            </a:r>
            <a:r>
              <a:rPr lang="en-US" altLang="zh-CN" sz="2400" dirty="0"/>
              <a:t>'O'</a:t>
            </a:r>
            <a:r>
              <a:rPr lang="zh-CN" altLang="en-US" sz="2400" dirty="0"/>
              <a:t>的检查，加水到</a:t>
            </a:r>
            <a:r>
              <a:rPr lang="en-US" altLang="zh-CN" sz="2400" dirty="0"/>
              <a:t>'O'</a:t>
            </a:r>
            <a:r>
              <a:rPr lang="zh-CN" altLang="en-US" sz="2400" dirty="0"/>
              <a:t>的高度后，它可能向左、向右溢出。检查被它溢出的水箱，在当前水位高度下有多少</a:t>
            </a:r>
            <a:r>
              <a:rPr lang="en-US" altLang="zh-CN" sz="2400" dirty="0"/>
              <a:t>'×'</a:t>
            </a:r>
            <a:r>
              <a:rPr lang="zh-CN" altLang="en-US" sz="2400" dirty="0"/>
              <a:t>，有多少</a:t>
            </a:r>
            <a:r>
              <a:rPr lang="en-US" altLang="zh-CN" sz="2400" dirty="0"/>
              <a:t>'O'</a:t>
            </a:r>
            <a:r>
              <a:rPr lang="zh-CN" altLang="en-US" sz="2400" dirty="0"/>
              <a:t>。</a:t>
            </a:r>
            <a:r>
              <a:rPr lang="en-US" altLang="zh-CN" sz="2400" dirty="0"/>
              <a:t>'O'</a:t>
            </a:r>
            <a:r>
              <a:rPr lang="zh-CN" altLang="en-US" sz="2400" dirty="0"/>
              <a:t>的数量减去</a:t>
            </a:r>
            <a:r>
              <a:rPr lang="en-US" altLang="zh-CN" sz="2400" dirty="0"/>
              <a:t>'×'</a:t>
            </a:r>
            <a:r>
              <a:rPr lang="zh-CN" altLang="en-US" sz="2400" dirty="0"/>
              <a:t>的数量，差值为</a:t>
            </a:r>
            <a:r>
              <a:rPr lang="en-US" altLang="zh-CN" sz="2400" dirty="0"/>
              <a:t>d</a:t>
            </a:r>
            <a:r>
              <a:rPr lang="zh-CN" altLang="en-US" sz="2400" dirty="0"/>
              <a:t>，更新</a:t>
            </a:r>
            <a:r>
              <a:rPr lang="en-US" altLang="zh-CN" sz="2400" dirty="0" err="1"/>
              <a:t>ans</a:t>
            </a:r>
            <a:r>
              <a:rPr lang="zh-CN" altLang="en-US" sz="2400" dirty="0"/>
              <a:t>：</a:t>
            </a:r>
            <a:r>
              <a:rPr lang="en-US" altLang="zh-CN" sz="2400" dirty="0" err="1"/>
              <a:t>ans</a:t>
            </a:r>
            <a:r>
              <a:rPr lang="en-US" altLang="zh-CN" sz="2400" dirty="0"/>
              <a:t> = </a:t>
            </a:r>
            <a:r>
              <a:rPr lang="en-US" altLang="zh-CN" sz="2400" dirty="0" err="1"/>
              <a:t>ans</a:t>
            </a:r>
            <a:r>
              <a:rPr lang="en-US" altLang="zh-CN" sz="2400" dirty="0"/>
              <a:t> + d</a:t>
            </a:r>
            <a:r>
              <a:rPr lang="zh-CN" altLang="en-US" sz="2400" dirty="0"/>
              <a:t>。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iv</a:t>
            </a:r>
            <a:r>
              <a:rPr lang="zh-CN" altLang="en-US" sz="2400" dirty="0"/>
              <a:t>）检查完所有</a:t>
            </a:r>
            <a:r>
              <a:rPr lang="en-US" altLang="zh-CN" sz="2400" dirty="0"/>
              <a:t>'O'</a:t>
            </a:r>
            <a:r>
              <a:rPr lang="zh-CN" altLang="en-US" sz="2400" dirty="0"/>
              <a:t>，输出</a:t>
            </a:r>
            <a:r>
              <a:rPr lang="en-US" altLang="zh-CN" sz="2400" dirty="0" err="1"/>
              <a:t>ans</a:t>
            </a:r>
            <a:r>
              <a:rPr lang="zh-CN" altLang="en-US" sz="2400" dirty="0"/>
              <a:t>。</a:t>
            </a:r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2040BC2-8839-4129-887E-E57BC2CB6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8613564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0724DF-3CE2-452B-997F-C690713D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E</a:t>
            </a:r>
            <a:r>
              <a:rPr lang="zh-CN" altLang="en-US" sz="3600" dirty="0">
                <a:solidFill>
                  <a:srgbClr val="0070C0"/>
                </a:solidFill>
              </a:rPr>
              <a:t>题 </a:t>
            </a:r>
            <a:r>
              <a:rPr lang="en-US" altLang="zh-CN" sz="3600" dirty="0" err="1">
                <a:solidFill>
                  <a:srgbClr val="0070C0"/>
                </a:solidFill>
              </a:rPr>
              <a:t>hdu</a:t>
            </a:r>
            <a:r>
              <a:rPr lang="en-US" altLang="zh-CN" sz="3600" dirty="0">
                <a:solidFill>
                  <a:srgbClr val="0070C0"/>
                </a:solidFill>
              </a:rPr>
              <a:t> 5576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358E19-1304-4603-9A17-EC32730E3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青蛙刚学会了乘法，现在它想做一些练习。 </a:t>
            </a:r>
          </a:p>
          <a:p>
            <a:r>
              <a:rPr lang="zh-CN" altLang="en-US" sz="2400" dirty="0"/>
              <a:t>它在纸上写了一个字符串，只包括数字和一个</a:t>
            </a:r>
            <a:r>
              <a:rPr lang="en-US" altLang="zh-CN" sz="2400" dirty="0"/>
              <a:t>'×'</a:t>
            </a:r>
            <a:r>
              <a:rPr lang="zh-CN" altLang="en-US" sz="2400" dirty="0"/>
              <a:t>符号。如果</a:t>
            </a:r>
            <a:r>
              <a:rPr lang="en-US" altLang="zh-CN" sz="2400" dirty="0"/>
              <a:t>'×'</a:t>
            </a:r>
            <a:r>
              <a:rPr lang="zh-CN" altLang="en-US" sz="2400" dirty="0"/>
              <a:t>出现在字符串前面或后面，它认为结果是</a:t>
            </a:r>
            <a:r>
              <a:rPr lang="en-US" altLang="zh-CN" sz="2400" dirty="0"/>
              <a:t>0</a:t>
            </a:r>
            <a:r>
              <a:rPr lang="zh-CN" altLang="en-US" sz="2400" dirty="0"/>
              <a:t>，否则它将按正常乘法来计算。</a:t>
            </a:r>
          </a:p>
          <a:p>
            <a:r>
              <a:rPr lang="zh-CN" altLang="en-US" sz="2400" dirty="0"/>
              <a:t>练习之后，它想到一个新问题：对一个初始字符串，每次随机选</a:t>
            </a:r>
            <a:r>
              <a:rPr lang="en-US" altLang="zh-CN" sz="2400" dirty="0"/>
              <a:t>2</a:t>
            </a:r>
            <a:r>
              <a:rPr lang="zh-CN" altLang="en-US" sz="2400" dirty="0"/>
              <a:t>个字符交换位置，它交换了一次又一次，例如</a:t>
            </a:r>
            <a:r>
              <a:rPr lang="en-US" altLang="zh-CN" sz="2400" dirty="0"/>
              <a:t>K</a:t>
            </a:r>
            <a:r>
              <a:rPr lang="zh-CN" altLang="en-US" sz="2400" dirty="0"/>
              <a:t>次，它想知道新字符串计算结果的期望值。</a:t>
            </a:r>
          </a:p>
          <a:p>
            <a:r>
              <a:rPr lang="zh-CN" altLang="en-US" sz="2400" dirty="0"/>
              <a:t>可以知道所有交换的方法一共有       种。如果期望的结果是</a:t>
            </a:r>
            <a:r>
              <a:rPr lang="en-US" altLang="zh-CN" sz="2400" dirty="0"/>
              <a:t>x</a:t>
            </a:r>
            <a:r>
              <a:rPr lang="zh-CN" altLang="en-US" sz="2400" dirty="0"/>
              <a:t>，你需要输出整数             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99B6C9F-9956-4C71-AC10-10841F731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2232" name="Picture 8" descr="C:\Users\luo\AppData\Local\Temp\ksohtml22920\wps7.png">
            <a:extLst>
              <a:ext uri="{FF2B5EF4-FFF2-40B4-BE49-F238E27FC236}">
                <a16:creationId xmlns:a16="http://schemas.microsoft.com/office/drawing/2014/main" id="{670C8E85-D788-43DB-B96E-6ECB3DB63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293096"/>
            <a:ext cx="611333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4" name="Picture 10" descr="C:\Users\luo\AppData\Local\Temp\ksohtml22920\wps8.png">
            <a:extLst>
              <a:ext uri="{FF2B5EF4-FFF2-40B4-BE49-F238E27FC236}">
                <a16:creationId xmlns:a16="http://schemas.microsoft.com/office/drawing/2014/main" id="{317CCB19-350E-442B-8B4E-D5036EA50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265" y="4710934"/>
            <a:ext cx="1118685" cy="61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EB14654-6FED-4859-9C38-313F82482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08" y="4848794"/>
            <a:ext cx="1950740" cy="185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5027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C3143E-6B76-43AE-BA75-02686FC2E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60648"/>
            <a:ext cx="8435280" cy="5865515"/>
          </a:xfrm>
        </p:spPr>
        <p:txBody>
          <a:bodyPr/>
          <a:lstStyle/>
          <a:p>
            <a:r>
              <a:rPr lang="en-US" altLang="zh-CN" sz="2400" dirty="0"/>
              <a:t>Input:</a:t>
            </a:r>
          </a:p>
          <a:p>
            <a:pPr marL="0" indent="0">
              <a:buNone/>
            </a:pPr>
            <a:r>
              <a:rPr lang="zh-CN" altLang="en-US" sz="2400" dirty="0"/>
              <a:t>第一行是一个整数</a:t>
            </a:r>
            <a:r>
              <a:rPr lang="en-US" altLang="zh-CN" sz="2400" dirty="0"/>
              <a:t>T</a:t>
            </a:r>
            <a:r>
              <a:rPr lang="zh-CN" altLang="en-US" sz="2400" dirty="0"/>
              <a:t>，表示测试用例的个数。</a:t>
            </a:r>
          </a:p>
          <a:p>
            <a:pPr marL="0" indent="0">
              <a:buNone/>
            </a:pPr>
            <a:r>
              <a:rPr lang="zh-CN" altLang="en-US" sz="2400" dirty="0"/>
              <a:t>每个测试用例的第</a:t>
            </a:r>
            <a:r>
              <a:rPr lang="en-US" altLang="zh-CN" sz="2400" dirty="0"/>
              <a:t>1</a:t>
            </a:r>
            <a:r>
              <a:rPr lang="zh-CN" altLang="en-US" sz="2400" dirty="0"/>
              <a:t>行是</a:t>
            </a:r>
            <a:r>
              <a:rPr lang="en-US" altLang="zh-CN" sz="2400" dirty="0"/>
              <a:t>1</a:t>
            </a:r>
            <a:r>
              <a:rPr lang="zh-CN" altLang="en-US" sz="2400" dirty="0"/>
              <a:t>个数</a:t>
            </a:r>
            <a:r>
              <a:rPr lang="en-US" altLang="zh-CN" sz="2400" dirty="0"/>
              <a:t>K</a:t>
            </a:r>
            <a:r>
              <a:rPr lang="zh-CN" altLang="en-US" sz="2400" dirty="0"/>
              <a:t>，表示青蛙交换字符的次数。</a:t>
            </a:r>
          </a:p>
          <a:p>
            <a:pPr marL="0" indent="0">
              <a:buNone/>
            </a:pPr>
            <a:r>
              <a:rPr lang="zh-CN" altLang="en-US" sz="2400" dirty="0"/>
              <a:t>每个测试用例的第</a:t>
            </a:r>
            <a:r>
              <a:rPr lang="en-US" altLang="zh-CN" sz="2400" dirty="0"/>
              <a:t>2</a:t>
            </a:r>
            <a:r>
              <a:rPr lang="zh-CN" altLang="en-US" sz="2400" dirty="0"/>
              <a:t>行是青蛙操作的字符串，只包括数字和一个乘法操作符，</a:t>
            </a:r>
            <a:r>
              <a:rPr lang="en-US" altLang="zh-CN" sz="2400" dirty="0"/>
              <a:t>'*'</a:t>
            </a:r>
            <a:r>
              <a:rPr lang="zh-CN" altLang="en-US" sz="2400" dirty="0"/>
              <a:t>。</a:t>
            </a:r>
          </a:p>
          <a:p>
            <a:r>
              <a:rPr lang="en-US" altLang="zh-CN" sz="2400" dirty="0"/>
              <a:t>Output:</a:t>
            </a:r>
          </a:p>
          <a:p>
            <a:pPr marL="0" indent="0">
              <a:buNone/>
            </a:pPr>
            <a:r>
              <a:rPr lang="zh-CN" altLang="en-US" sz="2400" dirty="0"/>
              <a:t>对每个测试用例，你需要先输出 </a:t>
            </a:r>
            <a:r>
              <a:rPr lang="en-US" altLang="zh-CN" sz="2400" dirty="0"/>
              <a:t>"Case #x: y"</a:t>
            </a:r>
            <a:r>
              <a:rPr lang="zh-CN" altLang="en-US" sz="2400" dirty="0"/>
              <a:t>，其中</a:t>
            </a:r>
            <a:r>
              <a:rPr lang="en-US" altLang="zh-CN" sz="2400" dirty="0"/>
              <a:t>x</a:t>
            </a:r>
            <a:r>
              <a:rPr lang="zh-CN" altLang="en-US" sz="2400" dirty="0"/>
              <a:t>表示第几个用例，从</a:t>
            </a:r>
            <a:r>
              <a:rPr lang="en-US" altLang="zh-CN" sz="2400" dirty="0"/>
              <a:t>1</a:t>
            </a:r>
            <a:r>
              <a:rPr lang="zh-CN" altLang="en-US" sz="2400" dirty="0"/>
              <a:t>开始计数；</a:t>
            </a:r>
            <a:r>
              <a:rPr lang="en-US" altLang="zh-CN" sz="2400" dirty="0"/>
              <a:t>y</a:t>
            </a:r>
            <a:r>
              <a:rPr lang="zh-CN" altLang="en-US" sz="2400" dirty="0"/>
              <a:t>是结果。</a:t>
            </a:r>
          </a:p>
          <a:p>
            <a:pPr marL="0" indent="0">
              <a:buNone/>
            </a:pPr>
            <a:r>
              <a:rPr lang="zh-CN" altLang="en-US" sz="2400" dirty="0"/>
              <a:t>由于</a:t>
            </a:r>
            <a:r>
              <a:rPr lang="en-US" altLang="zh-CN" sz="2400" dirty="0"/>
              <a:t>y</a:t>
            </a:r>
            <a:r>
              <a:rPr lang="zh-CN" altLang="en-US" sz="2400" dirty="0"/>
              <a:t>可能很大，用</a:t>
            </a:r>
            <a:r>
              <a:rPr lang="en-US" altLang="zh-CN" sz="2400" dirty="0"/>
              <a:t>10</a:t>
            </a:r>
            <a:r>
              <a:rPr lang="en-US" altLang="zh-CN" sz="2400" baseline="30000" dirty="0"/>
              <a:t>9</a:t>
            </a:r>
            <a:r>
              <a:rPr lang="en-US" altLang="zh-CN" sz="2400" dirty="0"/>
              <a:t>+7</a:t>
            </a:r>
            <a:r>
              <a:rPr lang="zh-CN" altLang="en-US" sz="2400" dirty="0"/>
              <a:t>取模。</a:t>
            </a:r>
          </a:p>
          <a:p>
            <a:r>
              <a:rPr lang="en-US" altLang="zh-CN" sz="2400" dirty="0"/>
              <a:t>Limits:</a:t>
            </a:r>
          </a:p>
          <a:p>
            <a:pPr marL="0" indent="0">
              <a:buNone/>
            </a:pPr>
            <a:r>
              <a:rPr lang="en-US" altLang="zh-CN" sz="2000" dirty="0"/>
              <a:t>1 ≤ T ≤ 100.</a:t>
            </a:r>
          </a:p>
          <a:p>
            <a:pPr marL="0" indent="0">
              <a:buNone/>
            </a:pPr>
            <a:r>
              <a:rPr lang="zh-CN" altLang="en-US" sz="2000" dirty="0"/>
              <a:t>字符串长度</a:t>
            </a:r>
            <a:r>
              <a:rPr lang="en-US" altLang="zh-CN" sz="2000" dirty="0"/>
              <a:t>L.</a:t>
            </a:r>
          </a:p>
          <a:p>
            <a:pPr marL="0" indent="0">
              <a:buNone/>
            </a:pPr>
            <a:r>
              <a:rPr lang="en-US" altLang="zh-CN" sz="2000" dirty="0"/>
              <a:t>for 100% data, 1≤L≤50 and 0≤K≤50.</a:t>
            </a:r>
            <a:endParaRPr lang="zh-CN" altLang="en-US" sz="20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D349499-D7C3-485B-A4B6-25D67B74D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2368353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7D9C3B-5D10-45C7-AF4D-723B5C831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题目说明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947C93-768E-49E3-B8EF-FDB6669ED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难度等级：难题。</a:t>
            </a:r>
            <a:endParaRPr lang="en-US" altLang="zh-CN" sz="2400" dirty="0"/>
          </a:p>
          <a:p>
            <a:r>
              <a:rPr lang="en-US" altLang="zh-CN" sz="2400" dirty="0"/>
              <a:t>FB</a:t>
            </a:r>
            <a:r>
              <a:rPr lang="zh-CN" altLang="en-US" sz="2400" dirty="0"/>
              <a:t>时间是</a:t>
            </a:r>
            <a:r>
              <a:rPr lang="en-US" altLang="zh-CN" sz="2400" dirty="0"/>
              <a:t>118</a:t>
            </a:r>
            <a:r>
              <a:rPr lang="zh-CN" altLang="en-US" sz="2400" dirty="0"/>
              <a:t>分钟。部分金牌队伍做出，</a:t>
            </a:r>
            <a:r>
              <a:rPr lang="en-US" altLang="zh-CN" sz="2400" dirty="0"/>
              <a:t>AC</a:t>
            </a:r>
            <a:r>
              <a:rPr lang="zh-CN" altLang="en-US" sz="2400" dirty="0"/>
              <a:t>时间在</a:t>
            </a:r>
            <a:r>
              <a:rPr lang="en-US" altLang="zh-CN" sz="2400" dirty="0"/>
              <a:t>230</a:t>
            </a:r>
            <a:r>
              <a:rPr lang="zh-CN" altLang="en-US" sz="2400" dirty="0"/>
              <a:t>分钟左右。</a:t>
            </a:r>
          </a:p>
          <a:p>
            <a:r>
              <a:rPr lang="zh-CN" altLang="en-US" sz="2400" dirty="0"/>
              <a:t>能力考核：</a:t>
            </a:r>
            <a:r>
              <a:rPr lang="en-US" altLang="zh-CN" sz="2400" dirty="0"/>
              <a:t>DP</a:t>
            </a:r>
            <a:r>
              <a:rPr lang="zh-CN" altLang="en-US" sz="2400" dirty="0"/>
              <a:t>、逻辑思维、编码能力。</a:t>
            </a:r>
          </a:p>
          <a:p>
            <a:r>
              <a:rPr lang="zh-CN" altLang="en-US" sz="2400" dirty="0"/>
              <a:t>本题的逻辑很复杂，数据大，是典型的难题，综合考查逻辑、算法、编码等多方面的能力。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用</a:t>
            </a:r>
            <a:r>
              <a:rPr lang="en-US" altLang="zh-CN" sz="2400" dirty="0"/>
              <a:t>DP</a:t>
            </a:r>
            <a:r>
              <a:rPr lang="zh-CN" altLang="en-US" sz="2400" dirty="0"/>
              <a:t>实现，关键是递推式，复杂度</a:t>
            </a:r>
            <a:r>
              <a:rPr lang="en-US" altLang="zh-CN" sz="2400" dirty="0"/>
              <a:t>O(K*n</a:t>
            </a:r>
            <a:r>
              <a:rPr lang="en-US" altLang="zh-CN" sz="2400" baseline="30000" dirty="0"/>
              <a:t>3</a:t>
            </a:r>
            <a:r>
              <a:rPr lang="en-US" altLang="zh-CN" sz="2400" dirty="0"/>
              <a:t>)</a:t>
            </a:r>
            <a:r>
              <a:rPr lang="zh-CN" altLang="en-US" sz="2400" dirty="0"/>
              <a:t>。</a:t>
            </a:r>
          </a:p>
          <a:p>
            <a:endParaRPr lang="zh-CN" altLang="en-US" sz="2400" dirty="0"/>
          </a:p>
          <a:p>
            <a:endParaRPr lang="zh-CN" altLang="en-US" sz="1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155FFA1-4E25-41FF-8894-A5598A151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4388170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0724DF-3CE2-452B-997F-C690713D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G</a:t>
            </a:r>
            <a:r>
              <a:rPr lang="zh-CN" altLang="en-US" sz="3600" dirty="0">
                <a:solidFill>
                  <a:srgbClr val="0070C0"/>
                </a:solidFill>
              </a:rPr>
              <a:t>题 </a:t>
            </a:r>
            <a:r>
              <a:rPr lang="en-US" altLang="zh-CN" sz="3600" dirty="0" err="1">
                <a:solidFill>
                  <a:srgbClr val="0070C0"/>
                </a:solidFill>
              </a:rPr>
              <a:t>hdu</a:t>
            </a:r>
            <a:r>
              <a:rPr lang="en-US" altLang="zh-CN" sz="3600" dirty="0">
                <a:solidFill>
                  <a:srgbClr val="0070C0"/>
                </a:solidFill>
              </a:rPr>
              <a:t> 5579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358E19-1304-4603-9A17-EC32730E3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363272" cy="5314602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 err="1"/>
              <a:t>Tweek</a:t>
            </a:r>
            <a:r>
              <a:rPr lang="zh-CN" altLang="en-US" sz="2000" dirty="0"/>
              <a:t>和</a:t>
            </a:r>
            <a:r>
              <a:rPr lang="en-US" altLang="zh-CN" sz="2000" dirty="0"/>
              <a:t>Craig </a:t>
            </a:r>
            <a:r>
              <a:rPr lang="zh-CN" altLang="en-US" sz="2000" dirty="0"/>
              <a:t>是好朋友，总在一起玩。他们发明了一种新游戏。</a:t>
            </a:r>
          </a:p>
          <a:p>
            <a:pPr marL="0" indent="0">
              <a:buNone/>
            </a:pPr>
            <a:r>
              <a:rPr lang="zh-CN" altLang="en-US" sz="2000" dirty="0"/>
              <a:t>首先，他们写了</a:t>
            </a:r>
            <a:r>
              <a:rPr lang="en-US" altLang="zh-CN" sz="2000" dirty="0"/>
              <a:t>3</a:t>
            </a:r>
            <a:r>
              <a:rPr lang="zh-CN" altLang="en-US" sz="2000" dirty="0"/>
              <a:t>个数组</a:t>
            </a:r>
            <a:r>
              <a:rPr lang="en-US" altLang="zh-CN" sz="2000" dirty="0"/>
              <a:t>A</a:t>
            </a:r>
            <a:r>
              <a:rPr lang="zh-CN" altLang="en-US" sz="2000" dirty="0"/>
              <a:t>，</a:t>
            </a:r>
            <a:r>
              <a:rPr lang="en-US" altLang="zh-CN" sz="2000" dirty="0"/>
              <a:t>B</a:t>
            </a:r>
            <a:r>
              <a:rPr lang="zh-CN" altLang="en-US" sz="2000" dirty="0"/>
              <a:t>，</a:t>
            </a:r>
            <a:r>
              <a:rPr lang="en-US" altLang="zh-CN" sz="2000" dirty="0"/>
              <a:t>C</a:t>
            </a:r>
            <a:r>
              <a:rPr lang="zh-CN" altLang="en-US" sz="2000" dirty="0"/>
              <a:t>，每个有</a:t>
            </a:r>
            <a:r>
              <a:rPr lang="en-US" altLang="zh-CN" sz="2000" dirty="0"/>
              <a:t>N</a:t>
            </a:r>
            <a:r>
              <a:rPr lang="zh-CN" altLang="en-US" sz="2000" dirty="0"/>
              <a:t>个数字。接着，在黑板上他们写下：</a:t>
            </a:r>
            <a:r>
              <a:rPr lang="en-US" altLang="zh-CN" sz="2000" dirty="0"/>
              <a:t> A + B = C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如果等式满足，说明从</a:t>
            </a:r>
            <a:r>
              <a:rPr lang="en-US" altLang="zh-CN" sz="2000" dirty="0"/>
              <a:t>1</a:t>
            </a:r>
            <a:r>
              <a:rPr lang="zh-CN" altLang="en-US" sz="2000" dirty="0"/>
              <a:t>到</a:t>
            </a:r>
            <a:r>
              <a:rPr lang="en-US" altLang="zh-CN" sz="2000" dirty="0"/>
              <a:t>N</a:t>
            </a:r>
            <a:r>
              <a:rPr lang="zh-CN" altLang="en-US" sz="2000" dirty="0"/>
              <a:t>的所有位置，</a:t>
            </a:r>
            <a:r>
              <a:rPr lang="en-US" altLang="zh-CN" sz="2000" dirty="0"/>
              <a:t>A</a:t>
            </a:r>
            <a:r>
              <a:rPr lang="en-US" altLang="zh-CN" sz="2000" baseline="-25000" dirty="0"/>
              <a:t>i </a:t>
            </a:r>
            <a:r>
              <a:rPr lang="en-US" altLang="zh-CN" sz="2000" dirty="0"/>
              <a:t>+ B</a:t>
            </a:r>
            <a:r>
              <a:rPr lang="en-US" altLang="zh-CN" sz="2000" baseline="-25000" dirty="0"/>
              <a:t>i </a:t>
            </a:r>
            <a:r>
              <a:rPr lang="en-US" altLang="zh-CN" sz="2000" dirty="0"/>
              <a:t>= C</a:t>
            </a:r>
            <a:r>
              <a:rPr lang="en-US" altLang="zh-CN" sz="2000" baseline="-25000" dirty="0"/>
              <a:t>i</a:t>
            </a:r>
            <a:r>
              <a:rPr lang="zh-CN" altLang="en-US" sz="2000" dirty="0"/>
              <a:t>都成立。</a:t>
            </a:r>
          </a:p>
          <a:p>
            <a:pPr marL="0" indent="0">
              <a:buNone/>
            </a:pPr>
            <a:r>
              <a:rPr lang="zh-CN" altLang="en-US" sz="2000" dirty="0"/>
              <a:t>当然，开始的时候，等式不是都成立。</a:t>
            </a:r>
          </a:p>
          <a:p>
            <a:pPr marL="0" indent="0">
              <a:buNone/>
            </a:pPr>
            <a:r>
              <a:rPr lang="zh-CN" altLang="en-US" sz="2000" dirty="0"/>
              <a:t>很幸运，数组</a:t>
            </a:r>
            <a:r>
              <a:rPr lang="en-US" altLang="zh-CN" sz="2000" dirty="0"/>
              <a:t>A</a:t>
            </a:r>
            <a:r>
              <a:rPr lang="zh-CN" altLang="en-US" sz="2000" dirty="0"/>
              <a:t>，</a:t>
            </a:r>
            <a:r>
              <a:rPr lang="en-US" altLang="zh-CN" sz="2000" dirty="0"/>
              <a:t>B</a:t>
            </a:r>
            <a:r>
              <a:rPr lang="zh-CN" altLang="en-US" sz="2000" dirty="0"/>
              <a:t>，</a:t>
            </a:r>
            <a:r>
              <a:rPr lang="en-US" altLang="zh-CN" sz="2000" dirty="0"/>
              <a:t>C</a:t>
            </a:r>
            <a:r>
              <a:rPr lang="zh-CN" altLang="en-US" sz="2000" dirty="0"/>
              <a:t>的一些数字可以改变，一些不能改。那些可以改的数字的位置在游戏前固定好了。</a:t>
            </a:r>
          </a:p>
          <a:p>
            <a:pPr marL="0" indent="0">
              <a:buNone/>
            </a:pPr>
            <a:r>
              <a:rPr lang="zh-CN" altLang="en-US" sz="2000" dirty="0"/>
              <a:t>在游戏中，</a:t>
            </a:r>
            <a:r>
              <a:rPr lang="en-US" altLang="zh-CN" sz="2000" dirty="0" err="1"/>
              <a:t>Tweek</a:t>
            </a:r>
            <a:r>
              <a:rPr lang="zh-CN" altLang="en-US" sz="2000" dirty="0"/>
              <a:t>先走，然后</a:t>
            </a:r>
            <a:r>
              <a:rPr lang="en-US" altLang="zh-CN" sz="2000" dirty="0"/>
              <a:t>2</a:t>
            </a:r>
            <a:r>
              <a:rPr lang="zh-CN" altLang="en-US" sz="2000" dirty="0"/>
              <a:t>人轮流进行，每次可以改变一个数字。</a:t>
            </a:r>
          </a:p>
          <a:p>
            <a:pPr marL="0" indent="0">
              <a:buNone/>
            </a:pPr>
            <a:r>
              <a:rPr lang="zh-CN" altLang="en-US" sz="2000" dirty="0"/>
              <a:t>每一次，游戏者可以可以从一个数组中选一个可改变的数字，减去</a:t>
            </a:r>
            <a:r>
              <a:rPr lang="en-US" altLang="zh-CN" sz="2000" dirty="0"/>
              <a:t>1</a:t>
            </a:r>
            <a:r>
              <a:rPr lang="zh-CN" altLang="en-US" sz="2000" dirty="0"/>
              <a:t>。但是，不能出现负数，所以被选中的数字在做减法前不能是</a:t>
            </a:r>
            <a:r>
              <a:rPr lang="en-US" altLang="zh-CN" sz="2000" dirty="0"/>
              <a:t>0</a:t>
            </a:r>
            <a:r>
              <a:rPr lang="zh-CN" altLang="en-US" sz="2000" dirty="0"/>
              <a:t>。</a:t>
            </a:r>
          </a:p>
          <a:p>
            <a:pPr marL="0" indent="0">
              <a:buNone/>
            </a:pPr>
            <a:r>
              <a:rPr lang="en-US" altLang="zh-CN" sz="2000" dirty="0" err="1"/>
              <a:t>Tweek</a:t>
            </a:r>
            <a:r>
              <a:rPr lang="zh-CN" altLang="en-US" sz="2000" dirty="0"/>
              <a:t>的目标是在游戏中使等式成立，而</a:t>
            </a:r>
            <a:r>
              <a:rPr lang="en-US" altLang="zh-CN" sz="2000" dirty="0"/>
              <a:t>Craig</a:t>
            </a:r>
            <a:r>
              <a:rPr lang="zh-CN" altLang="en-US" sz="2000" dirty="0"/>
              <a:t>的目标是阻止。</a:t>
            </a:r>
          </a:p>
          <a:p>
            <a:pPr marL="0" indent="0">
              <a:buNone/>
            </a:pPr>
            <a:r>
              <a:rPr lang="zh-CN" altLang="en-US" sz="2000" dirty="0"/>
              <a:t>当等式成立时，游戏结束，</a:t>
            </a:r>
            <a:r>
              <a:rPr lang="en-US" altLang="zh-CN" sz="2000" dirty="0" err="1"/>
              <a:t>Tweek</a:t>
            </a:r>
            <a:r>
              <a:rPr lang="zh-CN" altLang="en-US" sz="2000" dirty="0"/>
              <a:t>获胜。或者不存在可能的改变，</a:t>
            </a:r>
            <a:r>
              <a:rPr lang="en-US" altLang="zh-CN" sz="2000" dirty="0"/>
              <a:t>A+B≠C</a:t>
            </a:r>
            <a:r>
              <a:rPr lang="zh-CN" altLang="en-US" sz="2000" dirty="0"/>
              <a:t>（至少有一个</a:t>
            </a:r>
            <a:r>
              <a:rPr lang="en-US" altLang="zh-CN" sz="2000" dirty="0" err="1"/>
              <a:t>i</a:t>
            </a:r>
            <a:r>
              <a:rPr lang="en-US" altLang="zh-CN" sz="2000" dirty="0"/>
              <a:t>∈[1,N], </a:t>
            </a:r>
            <a:r>
              <a:rPr lang="zh-CN" altLang="en-US" sz="2000" dirty="0"/>
              <a:t>使得 </a:t>
            </a:r>
            <a:r>
              <a:rPr lang="en-US" altLang="zh-CN" sz="2000" dirty="0"/>
              <a:t>A</a:t>
            </a:r>
            <a:r>
              <a:rPr lang="en-US" altLang="zh-CN" sz="2000" baseline="-25000" dirty="0"/>
              <a:t>i </a:t>
            </a:r>
            <a:r>
              <a:rPr lang="en-US" altLang="zh-CN" sz="2000" dirty="0"/>
              <a:t>+ B</a:t>
            </a:r>
            <a:r>
              <a:rPr lang="en-US" altLang="zh-CN" sz="2000" baseline="-25000" dirty="0"/>
              <a:t>i </a:t>
            </a:r>
            <a:r>
              <a:rPr lang="zh-CN" altLang="en-US" sz="2000" dirty="0"/>
              <a:t>≠ </a:t>
            </a:r>
            <a:r>
              <a:rPr lang="en-US" altLang="zh-CN" sz="2000" dirty="0"/>
              <a:t>C</a:t>
            </a:r>
            <a:r>
              <a:rPr lang="en-US" altLang="zh-CN" sz="2000" baseline="-25000" dirty="0"/>
              <a:t>i</a:t>
            </a:r>
            <a:r>
              <a:rPr lang="zh-CN" altLang="en-US" sz="2000" dirty="0"/>
              <a:t>），</a:t>
            </a:r>
            <a:r>
              <a:rPr lang="en-US" altLang="zh-CN" sz="2000" dirty="0"/>
              <a:t>Craig</a:t>
            </a:r>
            <a:r>
              <a:rPr lang="zh-CN" altLang="en-US" sz="2000" dirty="0"/>
              <a:t>获胜。</a:t>
            </a:r>
          </a:p>
          <a:p>
            <a:pPr marL="0" indent="0">
              <a:buNone/>
            </a:pPr>
            <a:r>
              <a:rPr lang="zh-CN" altLang="en-US" sz="2000" dirty="0"/>
              <a:t>给定</a:t>
            </a:r>
            <a:r>
              <a:rPr lang="en-US" altLang="zh-CN" sz="2000" dirty="0"/>
              <a:t>A</a:t>
            </a:r>
            <a:r>
              <a:rPr lang="zh-CN" altLang="en-US" sz="2000" dirty="0"/>
              <a:t>，</a:t>
            </a:r>
            <a:r>
              <a:rPr lang="en-US" altLang="zh-CN" sz="2000" dirty="0"/>
              <a:t>B</a:t>
            </a:r>
            <a:r>
              <a:rPr lang="zh-CN" altLang="en-US" sz="2000" dirty="0"/>
              <a:t>，</a:t>
            </a:r>
            <a:r>
              <a:rPr lang="en-US" altLang="zh-CN" sz="2000" dirty="0"/>
              <a:t>C</a:t>
            </a:r>
            <a:r>
              <a:rPr lang="zh-CN" altLang="en-US" sz="2000" dirty="0"/>
              <a:t>，以及每个数组可改变数字的位置。确定谁获胜。</a:t>
            </a:r>
          </a:p>
          <a:p>
            <a:pPr marL="0" indent="0">
              <a:buNone/>
            </a:pP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2876290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947C93-768E-49E3-B8EF-FDB6669ED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6525"/>
            <a:ext cx="8363272" cy="6584949"/>
          </a:xfrm>
        </p:spPr>
        <p:txBody>
          <a:bodyPr/>
          <a:lstStyle/>
          <a:p>
            <a:r>
              <a:rPr lang="en-US" altLang="zh-CN" sz="2000" dirty="0"/>
              <a:t>Input:</a:t>
            </a:r>
            <a:endParaRPr lang="zh-CN" altLang="en-US" sz="2000" dirty="0"/>
          </a:p>
          <a:p>
            <a:pPr marL="400050" lvl="1" indent="0">
              <a:buNone/>
            </a:pPr>
            <a:r>
              <a:rPr lang="zh-CN" altLang="en-US" sz="1800" dirty="0"/>
              <a:t>第一行是一个整数</a:t>
            </a:r>
            <a:r>
              <a:rPr lang="en-US" altLang="zh-CN" sz="1800" dirty="0"/>
              <a:t>T</a:t>
            </a:r>
            <a:r>
              <a:rPr lang="zh-CN" altLang="en-US" sz="1800" dirty="0"/>
              <a:t>，表示测试用例的个数。</a:t>
            </a:r>
          </a:p>
          <a:p>
            <a:pPr marL="400050" lvl="1" indent="0">
              <a:buNone/>
            </a:pPr>
            <a:r>
              <a:rPr lang="zh-CN" altLang="en-US" sz="1800" dirty="0"/>
              <a:t>每个测试用例的第</a:t>
            </a:r>
            <a:r>
              <a:rPr lang="en-US" altLang="zh-CN" sz="1800" dirty="0"/>
              <a:t>1</a:t>
            </a:r>
            <a:r>
              <a:rPr lang="zh-CN" altLang="en-US" sz="1800" dirty="0"/>
              <a:t>行是</a:t>
            </a:r>
            <a:r>
              <a:rPr lang="en-US" altLang="zh-CN" sz="1800" dirty="0"/>
              <a:t>1</a:t>
            </a:r>
            <a:r>
              <a:rPr lang="zh-CN" altLang="en-US" sz="1800" dirty="0"/>
              <a:t>个整数</a:t>
            </a:r>
            <a:r>
              <a:rPr lang="en-US" altLang="zh-CN" sz="1800" dirty="0"/>
              <a:t>K</a:t>
            </a:r>
            <a:r>
              <a:rPr lang="zh-CN" altLang="en-US" sz="1800" dirty="0"/>
              <a:t>，表示数组</a:t>
            </a:r>
            <a:r>
              <a:rPr lang="en-US" altLang="zh-CN" sz="1800" dirty="0"/>
              <a:t>A,B,C</a:t>
            </a:r>
            <a:r>
              <a:rPr lang="zh-CN" altLang="en-US" sz="1800" dirty="0"/>
              <a:t>的长度。</a:t>
            </a:r>
          </a:p>
          <a:p>
            <a:pPr marL="400050" lvl="1" indent="0">
              <a:buNone/>
            </a:pPr>
            <a:r>
              <a:rPr lang="zh-CN" altLang="en-US" sz="1800" dirty="0"/>
              <a:t>每个测试用例的第</a:t>
            </a:r>
            <a:r>
              <a:rPr lang="en-US" altLang="zh-CN" sz="1800" dirty="0"/>
              <a:t>2</a:t>
            </a:r>
            <a:r>
              <a:rPr lang="zh-CN" altLang="en-US" sz="1800" dirty="0"/>
              <a:t>行和第</a:t>
            </a:r>
            <a:r>
              <a:rPr lang="en-US" altLang="zh-CN" sz="1800" dirty="0"/>
              <a:t>3</a:t>
            </a:r>
            <a:r>
              <a:rPr lang="zh-CN" altLang="en-US" sz="1800" dirty="0"/>
              <a:t>行描述数组</a:t>
            </a:r>
            <a:r>
              <a:rPr lang="en-US" altLang="zh-CN" sz="1800" dirty="0"/>
              <a:t>A</a:t>
            </a:r>
            <a:r>
              <a:rPr lang="zh-CN" altLang="en-US" sz="1800" dirty="0"/>
              <a:t>。第</a:t>
            </a:r>
            <a:r>
              <a:rPr lang="en-US" altLang="zh-CN" sz="1800" dirty="0"/>
              <a:t>2</a:t>
            </a:r>
            <a:r>
              <a:rPr lang="zh-CN" altLang="en-US" sz="1800" dirty="0"/>
              <a:t>行包括</a:t>
            </a:r>
            <a:r>
              <a:rPr lang="en-US" altLang="zh-CN" sz="1800" dirty="0"/>
              <a:t>N</a:t>
            </a:r>
            <a:r>
              <a:rPr lang="zh-CN" altLang="en-US" sz="1800" dirty="0"/>
              <a:t>个整数</a:t>
            </a:r>
            <a:r>
              <a:rPr lang="en-US" altLang="zh-CN" sz="1800" dirty="0"/>
              <a:t>A</a:t>
            </a:r>
            <a:r>
              <a:rPr lang="en-US" altLang="zh-CN" sz="1800" baseline="-25000" dirty="0"/>
              <a:t>1</a:t>
            </a:r>
            <a:r>
              <a:rPr lang="en-US" altLang="zh-CN" sz="1800" dirty="0"/>
              <a:t>, A</a:t>
            </a:r>
            <a:r>
              <a:rPr lang="en-US" altLang="zh-CN" sz="1800" baseline="-25000" dirty="0"/>
              <a:t>2</a:t>
            </a:r>
            <a:r>
              <a:rPr lang="en-US" altLang="zh-CN" sz="1800" dirty="0"/>
              <a:t>, ⋯, A</a:t>
            </a:r>
            <a:r>
              <a:rPr lang="en-US" altLang="zh-CN" sz="1800" baseline="-25000" dirty="0"/>
              <a:t>N</a:t>
            </a:r>
            <a:r>
              <a:rPr lang="zh-CN" altLang="en-US" sz="1800" dirty="0"/>
              <a:t>，表示数组</a:t>
            </a:r>
            <a:r>
              <a:rPr lang="en-US" altLang="zh-CN" sz="1800" dirty="0"/>
              <a:t>A</a:t>
            </a:r>
            <a:r>
              <a:rPr lang="zh-CN" altLang="en-US" sz="1800" dirty="0"/>
              <a:t>的元素。第</a:t>
            </a:r>
            <a:r>
              <a:rPr lang="en-US" altLang="zh-CN" sz="1800" dirty="0"/>
              <a:t>3</a:t>
            </a:r>
            <a:r>
              <a:rPr lang="zh-CN" altLang="en-US" sz="1800" dirty="0"/>
              <a:t>行包括</a:t>
            </a:r>
            <a:r>
              <a:rPr lang="en-US" altLang="zh-CN" sz="1800" dirty="0"/>
              <a:t>N</a:t>
            </a:r>
            <a:r>
              <a:rPr lang="zh-CN" altLang="en-US" sz="1800" dirty="0"/>
              <a:t>个整数</a:t>
            </a:r>
            <a:r>
              <a:rPr lang="en-US" altLang="zh-CN" sz="1800" dirty="0"/>
              <a:t>u</a:t>
            </a:r>
            <a:r>
              <a:rPr lang="en-US" altLang="zh-CN" sz="1800" baseline="-25000" dirty="0"/>
              <a:t>1</a:t>
            </a:r>
            <a:r>
              <a:rPr lang="en-US" altLang="zh-CN" sz="1800" dirty="0"/>
              <a:t>, u</a:t>
            </a:r>
            <a:r>
              <a:rPr lang="en-US" altLang="zh-CN" sz="1800" baseline="-25000" dirty="0"/>
              <a:t>2</a:t>
            </a:r>
            <a:r>
              <a:rPr lang="en-US" altLang="zh-CN" sz="1800" dirty="0"/>
              <a:t>, ⋯, </a:t>
            </a:r>
            <a:r>
              <a:rPr lang="en-US" altLang="zh-CN" sz="1800" dirty="0" err="1"/>
              <a:t>u</a:t>
            </a:r>
            <a:r>
              <a:rPr lang="en-US" altLang="zh-CN" sz="1800" baseline="-25000" dirty="0" err="1"/>
              <a:t>N</a:t>
            </a:r>
            <a:r>
              <a:rPr lang="zh-CN" altLang="en-US" sz="1800" dirty="0"/>
              <a:t>，如果</a:t>
            </a:r>
            <a:r>
              <a:rPr lang="en-US" altLang="zh-CN" sz="1800" dirty="0"/>
              <a:t>A</a:t>
            </a:r>
            <a:r>
              <a:rPr lang="en-US" altLang="zh-CN" sz="1800" baseline="-25000" dirty="0"/>
              <a:t>i</a:t>
            </a:r>
            <a:r>
              <a:rPr lang="zh-CN" altLang="en-US" sz="1800" dirty="0"/>
              <a:t>可改，</a:t>
            </a:r>
            <a:r>
              <a:rPr lang="en-US" altLang="zh-CN" sz="1800" dirty="0" err="1"/>
              <a:t>u</a:t>
            </a:r>
            <a:r>
              <a:rPr lang="en-US" altLang="zh-CN" sz="1800" baseline="-25000" dirty="0" err="1"/>
              <a:t>i</a:t>
            </a:r>
            <a:r>
              <a:rPr lang="zh-CN" altLang="en-US" sz="1800" dirty="0"/>
              <a:t>是</a:t>
            </a:r>
            <a:r>
              <a:rPr lang="en-US" altLang="zh-CN" sz="1800" dirty="0"/>
              <a:t>1</a:t>
            </a:r>
            <a:r>
              <a:rPr lang="zh-CN" altLang="en-US" sz="1800" dirty="0"/>
              <a:t>，否则</a:t>
            </a:r>
            <a:r>
              <a:rPr lang="en-US" altLang="zh-CN" sz="1800" dirty="0" err="1"/>
              <a:t>u</a:t>
            </a:r>
            <a:r>
              <a:rPr lang="en-US" altLang="zh-CN" sz="1800" baseline="-25000" dirty="0" err="1"/>
              <a:t>i</a:t>
            </a:r>
            <a:r>
              <a:rPr lang="zh-CN" altLang="en-US" sz="1800" dirty="0"/>
              <a:t>是</a:t>
            </a:r>
            <a:r>
              <a:rPr lang="en-US" altLang="zh-CN" sz="1800" dirty="0"/>
              <a:t>0</a:t>
            </a:r>
            <a:r>
              <a:rPr lang="zh-CN" altLang="en-US" sz="1800" dirty="0"/>
              <a:t>。</a:t>
            </a:r>
          </a:p>
          <a:p>
            <a:pPr marL="400050" lvl="1" indent="0">
              <a:buNone/>
            </a:pPr>
            <a:r>
              <a:rPr lang="zh-CN" altLang="en-US" sz="1800" dirty="0"/>
              <a:t>每个测试用例的第</a:t>
            </a:r>
            <a:r>
              <a:rPr lang="en-US" altLang="zh-CN" sz="1800" dirty="0"/>
              <a:t>4</a:t>
            </a:r>
            <a:r>
              <a:rPr lang="zh-CN" altLang="en-US" sz="1800" dirty="0"/>
              <a:t>行和第</a:t>
            </a:r>
            <a:r>
              <a:rPr lang="en-US" altLang="zh-CN" sz="1800" dirty="0"/>
              <a:t>5</a:t>
            </a:r>
            <a:r>
              <a:rPr lang="zh-CN" altLang="en-US" sz="1800" dirty="0"/>
              <a:t>行描述数组</a:t>
            </a:r>
            <a:r>
              <a:rPr lang="en-US" altLang="zh-CN" sz="1800" dirty="0"/>
              <a:t>B</a:t>
            </a:r>
            <a:r>
              <a:rPr lang="zh-CN" altLang="en-US" sz="1800" dirty="0"/>
              <a:t>。第</a:t>
            </a:r>
            <a:r>
              <a:rPr lang="en-US" altLang="zh-CN" sz="1800" dirty="0"/>
              <a:t>4</a:t>
            </a:r>
            <a:r>
              <a:rPr lang="zh-CN" altLang="en-US" sz="1800" dirty="0"/>
              <a:t>行包括</a:t>
            </a:r>
            <a:r>
              <a:rPr lang="en-US" altLang="zh-CN" sz="1800" dirty="0"/>
              <a:t>N</a:t>
            </a:r>
            <a:r>
              <a:rPr lang="zh-CN" altLang="en-US" sz="1800" dirty="0"/>
              <a:t>个整数</a:t>
            </a:r>
            <a:r>
              <a:rPr lang="en-US" altLang="zh-CN" sz="1800" dirty="0"/>
              <a:t>B</a:t>
            </a:r>
            <a:r>
              <a:rPr lang="en-US" altLang="zh-CN" sz="1800" baseline="-25000" dirty="0"/>
              <a:t>1</a:t>
            </a:r>
            <a:r>
              <a:rPr lang="en-US" altLang="zh-CN" sz="1800" dirty="0"/>
              <a:t>, B</a:t>
            </a:r>
            <a:r>
              <a:rPr lang="en-US" altLang="zh-CN" sz="1800" baseline="-25000" dirty="0"/>
              <a:t>2</a:t>
            </a:r>
            <a:r>
              <a:rPr lang="en-US" altLang="zh-CN" sz="1800" dirty="0"/>
              <a:t>, ⋯, B</a:t>
            </a:r>
            <a:r>
              <a:rPr lang="en-US" altLang="zh-CN" sz="1800" baseline="-25000" dirty="0"/>
              <a:t>N</a:t>
            </a:r>
            <a:r>
              <a:rPr lang="zh-CN" altLang="en-US" sz="1800" dirty="0"/>
              <a:t>，表示数组</a:t>
            </a:r>
            <a:r>
              <a:rPr lang="en-US" altLang="zh-CN" sz="1800" dirty="0"/>
              <a:t>B</a:t>
            </a:r>
            <a:r>
              <a:rPr lang="zh-CN" altLang="en-US" sz="1800" dirty="0"/>
              <a:t>的元素。第</a:t>
            </a:r>
            <a:r>
              <a:rPr lang="en-US" altLang="zh-CN" sz="1800" dirty="0"/>
              <a:t>5</a:t>
            </a:r>
            <a:r>
              <a:rPr lang="zh-CN" altLang="en-US" sz="1800" dirty="0"/>
              <a:t>行包括</a:t>
            </a:r>
            <a:r>
              <a:rPr lang="en-US" altLang="zh-CN" sz="1800" dirty="0"/>
              <a:t>N</a:t>
            </a:r>
            <a:r>
              <a:rPr lang="zh-CN" altLang="en-US" sz="1800" dirty="0"/>
              <a:t>个整数</a:t>
            </a:r>
            <a:r>
              <a:rPr lang="en-US" altLang="zh-CN" sz="1800" dirty="0"/>
              <a:t>v</a:t>
            </a:r>
            <a:r>
              <a:rPr lang="en-US" altLang="zh-CN" sz="1800" baseline="-25000" dirty="0"/>
              <a:t>1</a:t>
            </a:r>
            <a:r>
              <a:rPr lang="en-US" altLang="zh-CN" sz="1800" dirty="0"/>
              <a:t>, v</a:t>
            </a:r>
            <a:r>
              <a:rPr lang="en-US" altLang="zh-CN" sz="1800" baseline="-25000" dirty="0"/>
              <a:t>2</a:t>
            </a:r>
            <a:r>
              <a:rPr lang="en-US" altLang="zh-CN" sz="1800" dirty="0"/>
              <a:t>, ⋯, </a:t>
            </a:r>
            <a:r>
              <a:rPr lang="en-US" altLang="zh-CN" sz="1800" dirty="0" err="1"/>
              <a:t>v</a:t>
            </a:r>
            <a:r>
              <a:rPr lang="en-US" altLang="zh-CN" sz="1800" baseline="-25000" dirty="0" err="1"/>
              <a:t>N</a:t>
            </a:r>
            <a:r>
              <a:rPr lang="zh-CN" altLang="en-US" sz="1800" dirty="0"/>
              <a:t>，如果</a:t>
            </a:r>
            <a:r>
              <a:rPr lang="en-US" altLang="zh-CN" sz="1800" dirty="0"/>
              <a:t>B</a:t>
            </a:r>
            <a:r>
              <a:rPr lang="en-US" altLang="zh-CN" sz="1800" baseline="-25000" dirty="0"/>
              <a:t>i</a:t>
            </a:r>
            <a:r>
              <a:rPr lang="zh-CN" altLang="en-US" sz="1800" dirty="0"/>
              <a:t>可改，</a:t>
            </a:r>
            <a:r>
              <a:rPr lang="en-US" altLang="zh-CN" sz="1800" dirty="0"/>
              <a:t>v</a:t>
            </a:r>
            <a:r>
              <a:rPr lang="en-US" altLang="zh-CN" sz="1800" baseline="-25000" dirty="0"/>
              <a:t>i</a:t>
            </a:r>
            <a:r>
              <a:rPr lang="zh-CN" altLang="en-US" sz="1800" dirty="0"/>
              <a:t>是</a:t>
            </a:r>
            <a:r>
              <a:rPr lang="en-US" altLang="zh-CN" sz="1800" dirty="0"/>
              <a:t>1</a:t>
            </a:r>
            <a:r>
              <a:rPr lang="zh-CN" altLang="en-US" sz="1800" dirty="0"/>
              <a:t>，否则</a:t>
            </a:r>
            <a:r>
              <a:rPr lang="en-US" altLang="zh-CN" sz="1800" dirty="0"/>
              <a:t>v</a:t>
            </a:r>
            <a:r>
              <a:rPr lang="en-US" altLang="zh-CN" sz="1800" baseline="-25000" dirty="0"/>
              <a:t>i</a:t>
            </a:r>
            <a:r>
              <a:rPr lang="zh-CN" altLang="en-US" sz="1800" dirty="0"/>
              <a:t>是</a:t>
            </a:r>
            <a:r>
              <a:rPr lang="en-US" altLang="zh-CN" sz="1800" dirty="0"/>
              <a:t>0</a:t>
            </a:r>
            <a:r>
              <a:rPr lang="zh-CN" altLang="en-US" sz="1800" dirty="0"/>
              <a:t>。</a:t>
            </a:r>
          </a:p>
          <a:p>
            <a:pPr marL="400050" lvl="1" indent="0">
              <a:buNone/>
            </a:pPr>
            <a:r>
              <a:rPr lang="zh-CN" altLang="en-US" sz="1800" dirty="0"/>
              <a:t>每个测试用例的第</a:t>
            </a:r>
            <a:r>
              <a:rPr lang="en-US" altLang="zh-CN" sz="1800" dirty="0"/>
              <a:t>6</a:t>
            </a:r>
            <a:r>
              <a:rPr lang="zh-CN" altLang="en-US" sz="1800" dirty="0"/>
              <a:t>行和第</a:t>
            </a:r>
            <a:r>
              <a:rPr lang="en-US" altLang="zh-CN" sz="1800" dirty="0"/>
              <a:t>7</a:t>
            </a:r>
            <a:r>
              <a:rPr lang="zh-CN" altLang="en-US" sz="1800" dirty="0"/>
              <a:t>行描述数组</a:t>
            </a:r>
            <a:r>
              <a:rPr lang="en-US" altLang="zh-CN" sz="1800" dirty="0"/>
              <a:t>C</a:t>
            </a:r>
            <a:r>
              <a:rPr lang="zh-CN" altLang="en-US" sz="1800" dirty="0"/>
              <a:t>。第</a:t>
            </a:r>
            <a:r>
              <a:rPr lang="en-US" altLang="zh-CN" sz="1800" dirty="0"/>
              <a:t>6</a:t>
            </a:r>
            <a:r>
              <a:rPr lang="zh-CN" altLang="en-US" sz="1800" dirty="0"/>
              <a:t>行包括</a:t>
            </a:r>
            <a:r>
              <a:rPr lang="en-US" altLang="zh-CN" sz="1800" dirty="0"/>
              <a:t>N</a:t>
            </a:r>
            <a:r>
              <a:rPr lang="zh-CN" altLang="en-US" sz="1800" dirty="0"/>
              <a:t>个整数</a:t>
            </a:r>
            <a:r>
              <a:rPr lang="en-US" altLang="zh-CN" sz="1800" dirty="0"/>
              <a:t>C</a:t>
            </a:r>
            <a:r>
              <a:rPr lang="en-US" altLang="zh-CN" sz="1800" baseline="-25000" dirty="0"/>
              <a:t>1</a:t>
            </a:r>
            <a:r>
              <a:rPr lang="en-US" altLang="zh-CN" sz="1800" dirty="0"/>
              <a:t>, C</a:t>
            </a:r>
            <a:r>
              <a:rPr lang="en-US" altLang="zh-CN" sz="1800" baseline="-25000" dirty="0"/>
              <a:t>2</a:t>
            </a:r>
            <a:r>
              <a:rPr lang="en-US" altLang="zh-CN" sz="1800" dirty="0"/>
              <a:t>, ⋯, C</a:t>
            </a:r>
            <a:r>
              <a:rPr lang="en-US" altLang="zh-CN" sz="1800" baseline="-25000" dirty="0"/>
              <a:t>N</a:t>
            </a:r>
            <a:r>
              <a:rPr lang="zh-CN" altLang="en-US" sz="1800" dirty="0"/>
              <a:t>，表示数组</a:t>
            </a:r>
            <a:r>
              <a:rPr lang="en-US" altLang="zh-CN" sz="1800" dirty="0"/>
              <a:t>C</a:t>
            </a:r>
            <a:r>
              <a:rPr lang="zh-CN" altLang="en-US" sz="1800" dirty="0"/>
              <a:t>的元素。第</a:t>
            </a:r>
            <a:r>
              <a:rPr lang="en-US" altLang="zh-CN" sz="1800" dirty="0"/>
              <a:t>7</a:t>
            </a:r>
            <a:r>
              <a:rPr lang="zh-CN" altLang="en-US" sz="1800" dirty="0"/>
              <a:t>行包括</a:t>
            </a:r>
            <a:r>
              <a:rPr lang="en-US" altLang="zh-CN" sz="1800" dirty="0"/>
              <a:t>N</a:t>
            </a:r>
            <a:r>
              <a:rPr lang="zh-CN" altLang="en-US" sz="1800" dirty="0"/>
              <a:t>个整数</a:t>
            </a:r>
            <a:r>
              <a:rPr lang="en-US" altLang="zh-CN" sz="1800" dirty="0"/>
              <a:t>w</a:t>
            </a:r>
            <a:r>
              <a:rPr lang="en-US" altLang="zh-CN" sz="1800" baseline="-25000" dirty="0"/>
              <a:t>1</a:t>
            </a:r>
            <a:r>
              <a:rPr lang="en-US" altLang="zh-CN" sz="1800" dirty="0"/>
              <a:t>, w</a:t>
            </a:r>
            <a:r>
              <a:rPr lang="en-US" altLang="zh-CN" sz="1800" baseline="-25000" dirty="0"/>
              <a:t>2</a:t>
            </a:r>
            <a:r>
              <a:rPr lang="en-US" altLang="zh-CN" sz="1800" dirty="0"/>
              <a:t>, ⋯, </a:t>
            </a:r>
            <a:r>
              <a:rPr lang="en-US" altLang="zh-CN" sz="1800" dirty="0" err="1"/>
              <a:t>w</a:t>
            </a:r>
            <a:r>
              <a:rPr lang="en-US" altLang="zh-CN" sz="1800" baseline="-25000" dirty="0" err="1"/>
              <a:t>N</a:t>
            </a:r>
            <a:r>
              <a:rPr lang="zh-CN" altLang="en-US" sz="1800" dirty="0"/>
              <a:t>，如果</a:t>
            </a:r>
            <a:r>
              <a:rPr lang="en-US" altLang="zh-CN" sz="1800" dirty="0"/>
              <a:t>C</a:t>
            </a:r>
            <a:r>
              <a:rPr lang="en-US" altLang="zh-CN" sz="1800" baseline="-25000" dirty="0"/>
              <a:t>i</a:t>
            </a:r>
            <a:r>
              <a:rPr lang="zh-CN" altLang="en-US" sz="1800" dirty="0"/>
              <a:t>可改，</a:t>
            </a:r>
            <a:r>
              <a:rPr lang="en-US" altLang="zh-CN" sz="1800" dirty="0" err="1"/>
              <a:t>w</a:t>
            </a:r>
            <a:r>
              <a:rPr lang="en-US" altLang="zh-CN" sz="1800" baseline="-25000" dirty="0" err="1"/>
              <a:t>i</a:t>
            </a:r>
            <a:r>
              <a:rPr lang="zh-CN" altLang="en-US" sz="1800" dirty="0"/>
              <a:t>是</a:t>
            </a:r>
            <a:r>
              <a:rPr lang="en-US" altLang="zh-CN" sz="1800" dirty="0"/>
              <a:t>1</a:t>
            </a:r>
            <a:r>
              <a:rPr lang="zh-CN" altLang="en-US" sz="1800" dirty="0"/>
              <a:t>，否则</a:t>
            </a:r>
            <a:r>
              <a:rPr lang="en-US" altLang="zh-CN" sz="1800" dirty="0" err="1"/>
              <a:t>w</a:t>
            </a:r>
            <a:r>
              <a:rPr lang="en-US" altLang="zh-CN" sz="1800" baseline="-25000" dirty="0" err="1"/>
              <a:t>i</a:t>
            </a:r>
            <a:r>
              <a:rPr lang="zh-CN" altLang="en-US" sz="1800" dirty="0"/>
              <a:t>是</a:t>
            </a:r>
            <a:r>
              <a:rPr lang="en-US" altLang="zh-CN" sz="1800" dirty="0"/>
              <a:t>0</a:t>
            </a:r>
            <a:r>
              <a:rPr lang="zh-CN" altLang="en-US" sz="1600" dirty="0"/>
              <a:t>。</a:t>
            </a:r>
          </a:p>
          <a:p>
            <a:r>
              <a:rPr lang="en-US" altLang="zh-CN" sz="2000" dirty="0"/>
              <a:t>Output: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     </a:t>
            </a:r>
            <a:r>
              <a:rPr lang="zh-CN" altLang="en-US" sz="2000" dirty="0"/>
              <a:t>对每个测试用例，你需要先输出 </a:t>
            </a:r>
            <a:r>
              <a:rPr lang="en-US" altLang="zh-CN" sz="2000" dirty="0"/>
              <a:t>"Case #x: y"</a:t>
            </a:r>
            <a:r>
              <a:rPr lang="zh-CN" altLang="en-US" sz="2000" dirty="0"/>
              <a:t>，其中</a:t>
            </a:r>
            <a:r>
              <a:rPr lang="en-US" altLang="zh-CN" sz="2000" dirty="0"/>
              <a:t>x</a:t>
            </a:r>
            <a:r>
              <a:rPr lang="zh-CN" altLang="en-US" sz="2000" dirty="0"/>
              <a:t>表示第几个用例，从</a:t>
            </a:r>
            <a:r>
              <a:rPr lang="en-US" altLang="zh-CN" sz="2000" dirty="0"/>
              <a:t>1</a:t>
            </a:r>
            <a:r>
              <a:rPr lang="zh-CN" altLang="en-US" sz="2000" dirty="0"/>
              <a:t>开始计数；</a:t>
            </a:r>
            <a:r>
              <a:rPr lang="en-US" altLang="zh-CN" sz="2000" dirty="0"/>
              <a:t>y</a:t>
            </a:r>
            <a:r>
              <a:rPr lang="zh-CN" altLang="en-US" sz="2000" dirty="0"/>
              <a:t>是获胜者。</a:t>
            </a:r>
          </a:p>
          <a:p>
            <a:r>
              <a:rPr lang="en-US" altLang="zh-CN" sz="2000" dirty="0"/>
              <a:t>Limits:</a:t>
            </a:r>
            <a:endParaRPr lang="zh-CN" altLang="en-US" sz="2000" dirty="0"/>
          </a:p>
          <a:p>
            <a:pPr marL="400050" lvl="1" indent="0">
              <a:buNone/>
            </a:pPr>
            <a:r>
              <a:rPr lang="en-US" altLang="zh-CN" sz="1800" dirty="0"/>
              <a:t>1 ≤ T ≤ 2000.</a:t>
            </a:r>
            <a:endParaRPr lang="zh-CN" altLang="en-US" sz="1800" dirty="0"/>
          </a:p>
          <a:p>
            <a:pPr marL="400050" lvl="1" indent="0">
              <a:buNone/>
            </a:pPr>
            <a:r>
              <a:rPr lang="en-US" altLang="zh-CN" sz="1800" dirty="0"/>
              <a:t>for 100% data, 1 ≤ N ≤ 100.</a:t>
            </a:r>
            <a:endParaRPr lang="zh-CN" altLang="en-US" sz="1800" dirty="0"/>
          </a:p>
          <a:p>
            <a:pPr marL="400050" lvl="1" indent="0">
              <a:buNone/>
            </a:pPr>
            <a:r>
              <a:rPr lang="en-US" altLang="zh-CN" sz="1800" dirty="0"/>
              <a:t>0 ≤ A</a:t>
            </a:r>
            <a:r>
              <a:rPr lang="en-US" altLang="zh-CN" sz="1800" baseline="-25000" dirty="0"/>
              <a:t>i</a:t>
            </a:r>
            <a:r>
              <a:rPr lang="en-US" altLang="zh-CN" sz="1800" dirty="0"/>
              <a:t>, B</a:t>
            </a:r>
            <a:r>
              <a:rPr lang="en-US" altLang="zh-CN" sz="1800" baseline="-25000" dirty="0"/>
              <a:t>i</a:t>
            </a:r>
            <a:r>
              <a:rPr lang="en-US" altLang="zh-CN" sz="1800" dirty="0"/>
              <a:t>, C</a:t>
            </a:r>
            <a:r>
              <a:rPr lang="en-US" altLang="zh-CN" sz="1800" baseline="-25000" dirty="0"/>
              <a:t>i </a:t>
            </a:r>
            <a:r>
              <a:rPr lang="zh-CN" altLang="en-US" sz="1800" dirty="0"/>
              <a:t>≤ </a:t>
            </a:r>
            <a:r>
              <a:rPr lang="en-US" altLang="zh-CN" sz="1800" dirty="0"/>
              <a:t>109.</a:t>
            </a:r>
            <a:endParaRPr lang="zh-CN" altLang="en-US" sz="1800" dirty="0"/>
          </a:p>
          <a:p>
            <a:pPr marL="400050" lvl="1" indent="0">
              <a:buNone/>
            </a:pPr>
            <a:r>
              <a:rPr lang="en-US" altLang="zh-CN" sz="1800" dirty="0" err="1"/>
              <a:t>ui,vi,wi</a:t>
            </a:r>
            <a:r>
              <a:rPr lang="zh-CN" altLang="en-US" sz="1800" dirty="0"/>
              <a:t>值为</a:t>
            </a:r>
            <a:r>
              <a:rPr lang="en-US" altLang="zh-CN" sz="1800" dirty="0"/>
              <a:t>0</a:t>
            </a:r>
            <a:r>
              <a:rPr lang="zh-CN" altLang="en-US" sz="1800" dirty="0"/>
              <a:t>或</a:t>
            </a:r>
            <a:r>
              <a:rPr lang="en-US" altLang="zh-CN" sz="1800" dirty="0"/>
              <a:t>1.</a:t>
            </a:r>
            <a:endParaRPr lang="zh-CN" altLang="en-US" sz="1800" dirty="0"/>
          </a:p>
          <a:p>
            <a:endParaRPr lang="zh-CN" altLang="en-US" sz="16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155FFA1-4E25-41FF-8894-A5598A151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253187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623C17-BED4-47B7-83A8-384C362AA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solidFill>
                  <a:srgbClr val="0070C0"/>
                </a:solidFill>
              </a:rPr>
              <a:t>奖牌和参赛队的三个队员的能力</a:t>
            </a:r>
            <a:endParaRPr lang="zh-CN" altLang="en-US" sz="4000" dirty="0">
              <a:solidFill>
                <a:srgbClr val="0070C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5C9F71-D2C4-4E1F-A9B2-AA216E963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铜牌：如果有一人编码快，做题熟练，靠他一人就可以得到铜牌；</a:t>
            </a:r>
            <a:endParaRPr lang="en-US" altLang="zh-CN" sz="2800" dirty="0"/>
          </a:p>
          <a:p>
            <a:r>
              <a:rPr lang="zh-CN" altLang="en-US" sz="2800" dirty="0"/>
              <a:t>银牌：三人都能进行大量训练，编码得心应手，算法知识大量掌握，加上一定的团队合作，可以得到银牌；</a:t>
            </a:r>
            <a:endParaRPr lang="en-US" altLang="zh-CN" sz="2800" dirty="0"/>
          </a:p>
          <a:p>
            <a:r>
              <a:rPr lang="zh-CN" altLang="en-US" sz="2800" dirty="0"/>
              <a:t>金牌：在银牌的基础上，三人在平时训练中喜欢深入思考、不怕复杂的编码、把多种算法和数据结构融会贯通、团队合作紧密，再经历长期的练习，可以冲击金牌。</a:t>
            </a:r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25B5A44-9663-453A-86A8-A1C241401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366065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7D9C3B-5D10-45C7-AF4D-723B5C831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题目说明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947C93-768E-49E3-B8EF-FDB6669ED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525963"/>
          </a:xfrm>
        </p:spPr>
        <p:txBody>
          <a:bodyPr/>
          <a:lstStyle/>
          <a:p>
            <a:r>
              <a:rPr lang="zh-CN" altLang="en-US" sz="2400" dirty="0"/>
              <a:t>难度等级：本题是“难题”。</a:t>
            </a:r>
            <a:endParaRPr lang="en-US" altLang="zh-CN" sz="2400" dirty="0"/>
          </a:p>
          <a:p>
            <a:r>
              <a:rPr lang="en-US" altLang="zh-CN" sz="2400" dirty="0"/>
              <a:t>FB</a:t>
            </a:r>
            <a:r>
              <a:rPr lang="zh-CN" altLang="en-US" sz="2400" dirty="0"/>
              <a:t>时间是</a:t>
            </a:r>
            <a:r>
              <a:rPr lang="en-US" altLang="zh-CN" sz="2400" dirty="0"/>
              <a:t>188</a:t>
            </a:r>
            <a:r>
              <a:rPr lang="zh-CN" altLang="en-US" sz="2400" dirty="0"/>
              <a:t>分钟。部分金牌队伍做出，</a:t>
            </a:r>
            <a:r>
              <a:rPr lang="en-US" altLang="zh-CN" sz="2400" dirty="0"/>
              <a:t>AC</a:t>
            </a:r>
            <a:r>
              <a:rPr lang="zh-CN" altLang="en-US" sz="2400" dirty="0"/>
              <a:t>时间在</a:t>
            </a:r>
            <a:r>
              <a:rPr lang="en-US" altLang="zh-CN" sz="2400" dirty="0"/>
              <a:t>270</a:t>
            </a:r>
            <a:r>
              <a:rPr lang="zh-CN" altLang="en-US" sz="2400" dirty="0"/>
              <a:t>分钟左右。</a:t>
            </a:r>
          </a:p>
          <a:p>
            <a:r>
              <a:rPr lang="zh-CN" altLang="en-US" sz="2400" dirty="0"/>
              <a:t>能力考核：数学、逻辑思维、编码能力。</a:t>
            </a:r>
          </a:p>
          <a:p>
            <a:r>
              <a:rPr lang="zh-CN" altLang="en-US" sz="2400" dirty="0"/>
              <a:t>本题综合考查逻辑、算法、编码等多方面的能力。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155FFA1-4E25-41FF-8894-A5598A151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9249325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https://timgsa.baidu.com/timg?image&amp;quality=80&amp;size=b9999_10000&amp;sec=1557461855141&amp;di=858491453d34c7d2d2d8940ef68bf16d&amp;imgtype=0&amp;src=http%3A%2F%2Fimg1.juimg.com%2F141217%2F330352-14121G5102180.jpg">
            <a:extLst>
              <a:ext uri="{FF2B5EF4-FFF2-40B4-BE49-F238E27FC236}">
                <a16:creationId xmlns:a16="http://schemas.microsoft.com/office/drawing/2014/main" id="{554A1A88-1337-44B1-ACBF-F4F683E81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808" y="44624"/>
            <a:ext cx="1835696" cy="224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40724DF-3CE2-452B-997F-C690713DC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I</a:t>
            </a:r>
            <a:r>
              <a:rPr lang="zh-CN" altLang="en-US" sz="3600" dirty="0">
                <a:solidFill>
                  <a:srgbClr val="0070C0"/>
                </a:solidFill>
              </a:rPr>
              <a:t>题 </a:t>
            </a:r>
            <a:r>
              <a:rPr lang="en-US" altLang="zh-CN" sz="3600" dirty="0" err="1">
                <a:solidFill>
                  <a:srgbClr val="0070C0"/>
                </a:solidFill>
              </a:rPr>
              <a:t>hdu</a:t>
            </a:r>
            <a:r>
              <a:rPr lang="en-US" altLang="zh-CN" sz="3600" dirty="0">
                <a:solidFill>
                  <a:srgbClr val="0070C0"/>
                </a:solidFill>
              </a:rPr>
              <a:t> 5581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358E19-1304-4603-9A17-EC32730E32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r>
              <a:rPr lang="zh-CN" altLang="en-US" sz="2400" dirty="0"/>
              <a:t>什么时候是世界的尽头？青蛙哲学家用几何计算。</a:t>
            </a:r>
          </a:p>
          <a:p>
            <a:r>
              <a:rPr lang="zh-CN" altLang="en-US" sz="2400" dirty="0"/>
              <a:t>起初，你应该在一张纸上画几个点。</a:t>
            </a:r>
            <a:endParaRPr lang="en-US" altLang="zh-CN" sz="2400" dirty="0"/>
          </a:p>
          <a:p>
            <a:r>
              <a:rPr lang="zh-CN" altLang="en-US" sz="2400" dirty="0"/>
              <a:t>每次选择两个点并用线段连接起来。有两个线段交叉时，在交叉点上产生一个新点，将该点添加到纸上，并尝试像之前一样将其与前面的点连接。</a:t>
            </a:r>
          </a:p>
          <a:p>
            <a:r>
              <a:rPr lang="zh-CN" altLang="en-US" sz="2400" dirty="0"/>
              <a:t>你应该一次又一次地执行此操作，继续绘制线段，并在可能的情况下添加点，直到没有新线段为止。然后是世界的尽头，旧的青蛙会死亡，新的时代将开始。</a:t>
            </a:r>
          </a:p>
          <a:p>
            <a:r>
              <a:rPr lang="zh-CN" altLang="en-US" sz="2400" dirty="0"/>
              <a:t>如你所见，不同的初始点导致不同的结果。对于一些点集合，世界的末日永远不会到来，我们称之为无穷大集合。</a:t>
            </a:r>
          </a:p>
          <a:p>
            <a:r>
              <a:rPr lang="zh-CN" altLang="en-US" sz="2400" dirty="0"/>
              <a:t>现在给你</a:t>
            </a:r>
            <a:r>
              <a:rPr lang="en-US" altLang="zh-CN" sz="2400" dirty="0"/>
              <a:t>N</a:t>
            </a:r>
            <a:r>
              <a:rPr lang="zh-CN" altLang="en-US" sz="2400" dirty="0"/>
              <a:t>个点，你需要在这</a:t>
            </a:r>
            <a:r>
              <a:rPr lang="en-US" altLang="zh-CN" sz="2400" dirty="0"/>
              <a:t>N</a:t>
            </a:r>
            <a:r>
              <a:rPr lang="zh-CN" altLang="en-US" sz="2400" dirty="0"/>
              <a:t>个点的所有可能子集（不包括空集，所以总共将有</a:t>
            </a:r>
            <a:r>
              <a:rPr lang="en-US" altLang="zh-CN" sz="2400" dirty="0"/>
              <a:t>2</a:t>
            </a:r>
            <a:r>
              <a:rPr lang="en-US" altLang="zh-CN" sz="2400" baseline="30000" dirty="0"/>
              <a:t>N</a:t>
            </a:r>
            <a:r>
              <a:rPr lang="zh-CN" altLang="en-US" sz="2400" dirty="0"/>
              <a:t> </a:t>
            </a:r>
            <a:r>
              <a:rPr lang="en-US" altLang="zh-CN" sz="2400" dirty="0"/>
              <a:t>- 1</a:t>
            </a:r>
            <a:r>
              <a:rPr lang="zh-CN" altLang="en-US" sz="2400" dirty="0"/>
              <a:t>个集）中，其中有多少个不是无穷大？</a:t>
            </a:r>
          </a:p>
          <a:p>
            <a:endParaRPr lang="zh-CN" altLang="en-US" sz="1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99B6C9F-9956-4C71-AC10-10841F731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909985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D08778-F613-4A03-84D2-B8435E3FF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6526"/>
            <a:ext cx="8229600" cy="5989638"/>
          </a:xfrm>
        </p:spPr>
        <p:txBody>
          <a:bodyPr/>
          <a:lstStyle/>
          <a:p>
            <a:r>
              <a:rPr lang="en-US" altLang="zh-CN" sz="2400" dirty="0"/>
              <a:t>Input:</a:t>
            </a:r>
            <a:endParaRPr lang="zh-CN" altLang="en-US" sz="2400" dirty="0"/>
          </a:p>
          <a:p>
            <a:pPr marL="400050" lvl="1" indent="0">
              <a:buNone/>
            </a:pPr>
            <a:r>
              <a:rPr lang="zh-CN" altLang="en-US" sz="2400" dirty="0"/>
              <a:t>第一行是一个整数</a:t>
            </a:r>
            <a:r>
              <a:rPr lang="en-US" altLang="zh-CN" sz="2400" dirty="0"/>
              <a:t>T</a:t>
            </a:r>
            <a:r>
              <a:rPr lang="zh-CN" altLang="en-US" sz="2400" dirty="0"/>
              <a:t>，表示测试用例的个数。</a:t>
            </a:r>
          </a:p>
          <a:p>
            <a:pPr marL="400050" lvl="1" indent="0">
              <a:buNone/>
            </a:pPr>
            <a:r>
              <a:rPr lang="zh-CN" altLang="en-US" sz="2400" dirty="0"/>
              <a:t>每个测试用例都以整数</a:t>
            </a:r>
            <a:r>
              <a:rPr lang="en-US" altLang="zh-CN" sz="2400" dirty="0"/>
              <a:t>N</a:t>
            </a:r>
            <a:r>
              <a:rPr lang="zh-CN" altLang="en-US" sz="2400" dirty="0"/>
              <a:t>开始，它表示点的数量。</a:t>
            </a:r>
          </a:p>
          <a:p>
            <a:pPr marL="400050" lvl="1" indent="0">
              <a:buNone/>
            </a:pPr>
            <a:r>
              <a:rPr lang="zh-CN" altLang="en-US" sz="2400" dirty="0"/>
              <a:t>在下面的</a:t>
            </a:r>
            <a:r>
              <a:rPr lang="en-US" altLang="zh-CN" sz="2400" dirty="0"/>
              <a:t>N</a:t>
            </a:r>
            <a:r>
              <a:rPr lang="zh-CN" altLang="en-US" sz="2400" dirty="0"/>
              <a:t>行中，第</a:t>
            </a:r>
            <a:r>
              <a:rPr lang="en-US" altLang="zh-CN" sz="2400" dirty="0" err="1"/>
              <a:t>i</a:t>
            </a:r>
            <a:r>
              <a:rPr lang="zh-CN" altLang="en-US" sz="2400" dirty="0"/>
              <a:t>行包含两个整数</a:t>
            </a:r>
            <a:r>
              <a:rPr lang="en-US" altLang="zh-CN" sz="2400" dirty="0"/>
              <a:t>x</a:t>
            </a:r>
            <a:r>
              <a:rPr lang="en-US" altLang="zh-CN" sz="2400" baseline="-25000" dirty="0"/>
              <a:t>i</a:t>
            </a:r>
            <a:r>
              <a:rPr lang="zh-CN" altLang="en-US" sz="2400" dirty="0"/>
              <a:t>和</a:t>
            </a:r>
            <a:r>
              <a:rPr lang="en-US" altLang="zh-CN" sz="2400" dirty="0" err="1"/>
              <a:t>y</a:t>
            </a:r>
            <a:r>
              <a:rPr lang="en-US" altLang="zh-CN" sz="2400" baseline="-25000" dirty="0" err="1"/>
              <a:t>i</a:t>
            </a:r>
            <a:r>
              <a:rPr lang="zh-CN" altLang="en-US" sz="2400" dirty="0"/>
              <a:t>，表示第</a:t>
            </a:r>
            <a:r>
              <a:rPr lang="en-US" altLang="zh-CN" sz="2400" dirty="0" err="1"/>
              <a:t>i</a:t>
            </a:r>
            <a:r>
              <a:rPr lang="zh-CN" altLang="en-US" sz="2400" dirty="0"/>
              <a:t>点的坐标</a:t>
            </a:r>
            <a:r>
              <a:rPr lang="en-US" altLang="zh-CN" sz="2400" dirty="0"/>
              <a:t>(x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y</a:t>
            </a:r>
            <a:r>
              <a:rPr lang="en-US" altLang="zh-CN" sz="2400" baseline="-25000" dirty="0" err="1"/>
              <a:t>i</a:t>
            </a:r>
            <a:r>
              <a:rPr lang="en-US" altLang="zh-CN" sz="2400" dirty="0"/>
              <a:t>)</a:t>
            </a:r>
            <a:r>
              <a:rPr lang="zh-CN" altLang="en-US" sz="2400" dirty="0"/>
              <a:t>。</a:t>
            </a:r>
          </a:p>
          <a:p>
            <a:r>
              <a:rPr lang="en-US" altLang="zh-CN" sz="2400" dirty="0"/>
              <a:t>Output:</a:t>
            </a:r>
            <a:endParaRPr lang="zh-CN" altLang="en-US" sz="2400" dirty="0"/>
          </a:p>
          <a:p>
            <a:pPr marL="400050" lvl="1" indent="0">
              <a:buNone/>
            </a:pPr>
            <a:r>
              <a:rPr lang="zh-CN" altLang="en-US" sz="2400" dirty="0"/>
              <a:t>对每个测试用例，你需要输出 </a:t>
            </a:r>
            <a:r>
              <a:rPr lang="en-US" altLang="zh-CN" sz="2400" dirty="0"/>
              <a:t>"Case #x: y"</a:t>
            </a:r>
            <a:r>
              <a:rPr lang="zh-CN" altLang="en-US" sz="2400" dirty="0"/>
              <a:t>，其中</a:t>
            </a:r>
            <a:r>
              <a:rPr lang="en-US" altLang="zh-CN" sz="2400" dirty="0"/>
              <a:t>x</a:t>
            </a:r>
            <a:r>
              <a:rPr lang="zh-CN" altLang="en-US" sz="2400" dirty="0"/>
              <a:t>表示第几个用例，从</a:t>
            </a:r>
            <a:r>
              <a:rPr lang="en-US" altLang="zh-CN" sz="2400" dirty="0"/>
              <a:t>1</a:t>
            </a:r>
            <a:r>
              <a:rPr lang="zh-CN" altLang="en-US" sz="2400" dirty="0"/>
              <a:t>开始计数；</a:t>
            </a:r>
            <a:r>
              <a:rPr lang="en-US" altLang="zh-CN" sz="2400" dirty="0"/>
              <a:t>y</a:t>
            </a:r>
            <a:r>
              <a:rPr lang="zh-CN" altLang="en-US" sz="2400" dirty="0"/>
              <a:t>是结果。</a:t>
            </a:r>
          </a:p>
          <a:p>
            <a:pPr marL="400050" lvl="1" indent="0">
              <a:buNone/>
            </a:pPr>
            <a:r>
              <a:rPr lang="zh-CN" altLang="en-US" sz="2400" dirty="0"/>
              <a:t>由于</a:t>
            </a:r>
            <a:r>
              <a:rPr lang="en-US" altLang="zh-CN" sz="2400" dirty="0"/>
              <a:t>y</a:t>
            </a:r>
            <a:r>
              <a:rPr lang="zh-CN" altLang="en-US" sz="2400" dirty="0"/>
              <a:t>可能很大，用</a:t>
            </a:r>
            <a:r>
              <a:rPr lang="en-US" altLang="zh-CN" sz="2400" dirty="0"/>
              <a:t>10</a:t>
            </a:r>
            <a:r>
              <a:rPr lang="en-US" altLang="zh-CN" sz="2400" baseline="30000" dirty="0"/>
              <a:t>9</a:t>
            </a:r>
            <a:r>
              <a:rPr lang="en-US" altLang="zh-CN" sz="2400" dirty="0"/>
              <a:t>+7</a:t>
            </a:r>
            <a:r>
              <a:rPr lang="zh-CN" altLang="en-US" sz="2400" dirty="0"/>
              <a:t>取模。</a:t>
            </a:r>
          </a:p>
          <a:p>
            <a:r>
              <a:rPr lang="en-US" altLang="zh-CN" sz="2400" dirty="0"/>
              <a:t>Limits:</a:t>
            </a:r>
            <a:endParaRPr lang="zh-CN" altLang="en-US" sz="2400" dirty="0"/>
          </a:p>
          <a:p>
            <a:pPr marL="400050" lvl="1" indent="0">
              <a:buNone/>
            </a:pPr>
            <a:r>
              <a:rPr lang="en-US" altLang="zh-CN" sz="2000" dirty="0"/>
              <a:t>1≤T≤10.</a:t>
            </a:r>
            <a:endParaRPr lang="zh-CN" altLang="en-US" sz="2000" dirty="0"/>
          </a:p>
          <a:p>
            <a:pPr marL="400050" lvl="1" indent="0">
              <a:buNone/>
            </a:pPr>
            <a:r>
              <a:rPr lang="en-US" altLang="zh-CN" sz="2000" dirty="0"/>
              <a:t>for 90% data, 1 ≤ N ≤ 100.</a:t>
            </a:r>
            <a:endParaRPr lang="zh-CN" altLang="en-US" sz="2000" dirty="0"/>
          </a:p>
          <a:p>
            <a:pPr marL="400050" lvl="1" indent="0">
              <a:buNone/>
            </a:pPr>
            <a:r>
              <a:rPr lang="en-US" altLang="zh-CN" sz="2000" dirty="0"/>
              <a:t>for 100% data, 1 ≤ N ≤ 1000.</a:t>
            </a:r>
            <a:endParaRPr lang="zh-CN" altLang="en-US" sz="2000" dirty="0"/>
          </a:p>
          <a:p>
            <a:pPr marL="400050" lvl="1" indent="0">
              <a:buNone/>
            </a:pPr>
            <a:r>
              <a:rPr lang="en-US" altLang="zh-CN" sz="2000" dirty="0"/>
              <a:t>1 ≤ x</a:t>
            </a:r>
            <a:r>
              <a:rPr lang="en-US" altLang="zh-CN" sz="2000" baseline="-25000" dirty="0"/>
              <a:t>i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y</a:t>
            </a:r>
            <a:r>
              <a:rPr lang="en-US" altLang="zh-CN" sz="2000" baseline="-25000" dirty="0" err="1"/>
              <a:t>i</a:t>
            </a:r>
            <a:r>
              <a:rPr lang="zh-CN" altLang="en-US" sz="2000" dirty="0"/>
              <a:t> ≤ </a:t>
            </a:r>
            <a:r>
              <a:rPr lang="en-US" altLang="zh-CN" sz="2000" dirty="0"/>
              <a:t>10</a:t>
            </a:r>
            <a:r>
              <a:rPr lang="en-US" altLang="zh-CN" sz="2000" baseline="30000" dirty="0"/>
              <a:t>4</a:t>
            </a:r>
            <a:endParaRPr lang="zh-CN" altLang="en-US" sz="2000" dirty="0"/>
          </a:p>
          <a:p>
            <a:pPr marL="400050" lvl="1" indent="0">
              <a:buNone/>
            </a:pPr>
            <a:r>
              <a:rPr lang="zh-CN" altLang="en-US" sz="2000" dirty="0"/>
              <a:t>没有一对具有相同坐标的点。</a:t>
            </a:r>
          </a:p>
          <a:p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21626FD-B495-4E00-ACF1-9BC1653DB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537373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7D9C3B-5D10-45C7-AF4D-723B5C831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题目说明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947C93-768E-49E3-B8EF-FDB6669ED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难度等级：本题是“难题”。</a:t>
            </a:r>
            <a:endParaRPr lang="en-US" altLang="zh-CN" sz="2400" dirty="0"/>
          </a:p>
          <a:p>
            <a:r>
              <a:rPr lang="en-US" altLang="zh-CN" sz="2400" dirty="0"/>
              <a:t>FB</a:t>
            </a:r>
            <a:r>
              <a:rPr lang="zh-CN" altLang="en-US" sz="2400" dirty="0"/>
              <a:t>时间是</a:t>
            </a:r>
            <a:r>
              <a:rPr lang="en-US" altLang="zh-CN" sz="2400" dirty="0"/>
              <a:t>197</a:t>
            </a:r>
            <a:r>
              <a:rPr lang="zh-CN" altLang="en-US" sz="2400" dirty="0"/>
              <a:t>分钟。部分金牌队伍做出。</a:t>
            </a:r>
          </a:p>
          <a:p>
            <a:r>
              <a:rPr lang="zh-CN" altLang="en-US" sz="2400" dirty="0"/>
              <a:t>能力考核：几何、逻辑思维、编码能力。</a:t>
            </a:r>
          </a:p>
          <a:p>
            <a:r>
              <a:rPr lang="zh-CN" altLang="en-US" sz="2400" dirty="0"/>
              <a:t>本题综合考查逻辑、算法、编码等多方面的能力。</a:t>
            </a:r>
            <a:endParaRPr lang="en-US" altLang="zh-CN" sz="2400" dirty="0"/>
          </a:p>
          <a:p>
            <a:r>
              <a:rPr lang="zh-CN" altLang="en-US" sz="2400" dirty="0"/>
              <a:t>题目大意是：给出二维空间里</a:t>
            </a:r>
            <a:r>
              <a:rPr lang="en-US" altLang="zh-CN" sz="2400" dirty="0"/>
              <a:t>n</a:t>
            </a:r>
            <a:r>
              <a:rPr lang="zh-CN" altLang="en-US" sz="2400" dirty="0"/>
              <a:t>个点的坐标，求有多少个不同的子点集不是无限点集。</a:t>
            </a:r>
            <a:endParaRPr lang="en-US" altLang="zh-CN" sz="2400" dirty="0"/>
          </a:p>
          <a:p>
            <a:r>
              <a:rPr lang="zh-CN" altLang="en-US" sz="2400" dirty="0"/>
              <a:t>无限点集的定义是：将点集中的点，两两相连；线段产生的交点再加入点集中，继续上面的操作，如果操作能够无限地进行下去，则称之为无限点集。</a:t>
            </a:r>
          </a:p>
          <a:p>
            <a:endParaRPr lang="zh-CN" altLang="en-US" sz="1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155FFA1-4E25-41FF-8894-A5598A151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649723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251206-909D-4D54-8E9E-0FB8DD5DA7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721499"/>
          </a:xfrm>
        </p:spPr>
        <p:txBody>
          <a:bodyPr/>
          <a:lstStyle/>
          <a:p>
            <a:r>
              <a:rPr lang="zh-CN" altLang="en-US" sz="2400" dirty="0"/>
              <a:t>以下</a:t>
            </a:r>
            <a:r>
              <a:rPr lang="en-US" altLang="zh-CN" sz="2400" dirty="0"/>
              <a:t>4</a:t>
            </a:r>
            <a:r>
              <a:rPr lang="zh-CN" altLang="en-US" sz="2400" dirty="0"/>
              <a:t>种情况不是无限点集：</a:t>
            </a:r>
          </a:p>
          <a:p>
            <a:pPr marL="0" indent="0">
              <a:buNone/>
            </a:pPr>
            <a:r>
              <a:rPr lang="zh-CN" altLang="en-US" sz="2000" dirty="0"/>
              <a:t>（</a:t>
            </a:r>
            <a:r>
              <a:rPr lang="en-US" altLang="zh-CN" sz="2000" dirty="0"/>
              <a:t>1</a:t>
            </a:r>
            <a:r>
              <a:rPr lang="zh-CN" altLang="en-US" sz="2000" dirty="0"/>
              <a:t>）任意一、二、三、四个点。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（</a:t>
            </a:r>
            <a:r>
              <a:rPr lang="en-US" altLang="zh-CN" sz="2000" dirty="0"/>
              <a:t>2</a:t>
            </a:r>
            <a:r>
              <a:rPr lang="zh-CN" altLang="en-US" sz="2000" dirty="0"/>
              <a:t>）三点以上共线</a:t>
            </a:r>
            <a:r>
              <a:rPr lang="en-US" altLang="zh-CN" sz="2000" dirty="0"/>
              <a:t>+</a:t>
            </a:r>
            <a:r>
              <a:rPr lang="zh-CN" altLang="en-US" sz="2000" dirty="0"/>
              <a:t>两侧各一点。生成的新的黑色的点也在线段上，操作不会无限地进行。</a:t>
            </a:r>
          </a:p>
          <a:p>
            <a:pPr marL="0" indent="0">
              <a:buNone/>
            </a:pPr>
            <a:r>
              <a:rPr lang="zh-CN" altLang="en-US" sz="2000" dirty="0"/>
              <a:t>（</a:t>
            </a:r>
            <a:r>
              <a:rPr lang="en-US" altLang="zh-CN" sz="2000" dirty="0"/>
              <a:t>3</a:t>
            </a:r>
            <a:r>
              <a:rPr lang="zh-CN" altLang="en-US" sz="2000" dirty="0"/>
              <a:t>）四点以上共线</a:t>
            </a:r>
            <a:r>
              <a:rPr lang="en-US" altLang="zh-CN" sz="2000" dirty="0"/>
              <a:t>+</a:t>
            </a:r>
            <a:r>
              <a:rPr lang="zh-CN" altLang="en-US" sz="2000" dirty="0"/>
              <a:t>任意一点。这种情况不会产生交点，操作也不会无限进行。</a:t>
            </a:r>
          </a:p>
          <a:p>
            <a:pPr marL="0" indent="0">
              <a:buNone/>
            </a:pPr>
            <a:r>
              <a:rPr lang="zh-CN" altLang="en-US" sz="2000" dirty="0"/>
              <a:t>（</a:t>
            </a:r>
            <a:r>
              <a:rPr lang="en-US" altLang="zh-CN" sz="2000" dirty="0"/>
              <a:t>4</a:t>
            </a:r>
            <a:r>
              <a:rPr lang="zh-CN" altLang="en-US" sz="2000" dirty="0"/>
              <a:t>）五点及以上共线。</a:t>
            </a:r>
          </a:p>
          <a:p>
            <a:r>
              <a:rPr lang="zh-CN" altLang="en-US" sz="2400" dirty="0"/>
              <a:t>无限点集的情况，例如下图。五个外面的点，交点为五个内部的点，这样的操作能够无限地进行下去。</a:t>
            </a:r>
          </a:p>
          <a:p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A1F3E1-21D9-4078-8108-FE9C8916F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44208" y="6350215"/>
            <a:ext cx="28956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  <p:pic>
        <p:nvPicPr>
          <p:cNvPr id="54274" name="Picture 2" descr="C:\Users\luo\AppData\Local\Temp\ksohtml22920\wps9.png">
            <a:extLst>
              <a:ext uri="{FF2B5EF4-FFF2-40B4-BE49-F238E27FC236}">
                <a16:creationId xmlns:a16="http://schemas.microsoft.com/office/drawing/2014/main" id="{95830340-D389-4240-9107-CAB2A6173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311962"/>
            <a:ext cx="5544666" cy="101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6" name="Picture 4" descr="C:\Users\luo\AppData\Local\Temp\ksohtml22920\wps10.png">
            <a:extLst>
              <a:ext uri="{FF2B5EF4-FFF2-40B4-BE49-F238E27FC236}">
                <a16:creationId xmlns:a16="http://schemas.microsoft.com/office/drawing/2014/main" id="{4978C5A5-DAEB-49BD-95B6-610A712A0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961917"/>
            <a:ext cx="1719621" cy="183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097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A32BCD-1258-4FE0-A836-1F890B0BF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DC1EEB3-92F2-4C97-B9DB-954E3D1A8E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95" y="1988840"/>
            <a:ext cx="9116464" cy="3029219"/>
          </a:xfrm>
        </p:spPr>
      </p:pic>
    </p:spTree>
    <p:extLst>
      <p:ext uri="{BB962C8B-B14F-4D97-AF65-F5344CB8AC3E}">
        <p14:creationId xmlns:p14="http://schemas.microsoft.com/office/powerpoint/2010/main" val="801101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F6CA41-0DD4-47F6-9F8C-499939FD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2015</a:t>
            </a:r>
            <a:r>
              <a:rPr lang="zh-CN" altLang="en-US" sz="3600" dirty="0">
                <a:solidFill>
                  <a:srgbClr val="0070C0"/>
                </a:solidFill>
              </a:rPr>
              <a:t>年</a:t>
            </a:r>
            <a:r>
              <a:rPr lang="en-US" altLang="zh-CN" sz="3600" dirty="0">
                <a:solidFill>
                  <a:srgbClr val="0070C0"/>
                </a:solidFill>
              </a:rPr>
              <a:t>ICPC</a:t>
            </a:r>
            <a:r>
              <a:rPr lang="zh-CN" altLang="en-US" sz="3600" dirty="0">
                <a:solidFill>
                  <a:srgbClr val="0070C0"/>
                </a:solidFill>
              </a:rPr>
              <a:t>中国大陆赛区</a:t>
            </a:r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E132AA75-87E5-4743-8DC1-2B42062EA8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9349190"/>
              </p:ext>
            </p:extLst>
          </p:nvPr>
        </p:nvGraphicFramePr>
        <p:xfrm>
          <a:off x="827584" y="2296791"/>
          <a:ext cx="7859214" cy="2377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2894">
                  <a:extLst>
                    <a:ext uri="{9D8B030D-6E8A-4147-A177-3AD203B41FA5}">
                      <a16:colId xmlns:a16="http://schemas.microsoft.com/office/drawing/2014/main" val="3390153001"/>
                    </a:ext>
                  </a:extLst>
                </a:gridCol>
                <a:gridCol w="1014417">
                  <a:extLst>
                    <a:ext uri="{9D8B030D-6E8A-4147-A177-3AD203B41FA5}">
                      <a16:colId xmlns:a16="http://schemas.microsoft.com/office/drawing/2014/main" val="466440333"/>
                    </a:ext>
                  </a:extLst>
                </a:gridCol>
                <a:gridCol w="1015426">
                  <a:extLst>
                    <a:ext uri="{9D8B030D-6E8A-4147-A177-3AD203B41FA5}">
                      <a16:colId xmlns:a16="http://schemas.microsoft.com/office/drawing/2014/main" val="3980427450"/>
                    </a:ext>
                  </a:extLst>
                </a:gridCol>
                <a:gridCol w="1015426">
                  <a:extLst>
                    <a:ext uri="{9D8B030D-6E8A-4147-A177-3AD203B41FA5}">
                      <a16:colId xmlns:a16="http://schemas.microsoft.com/office/drawing/2014/main" val="1936276245"/>
                    </a:ext>
                  </a:extLst>
                </a:gridCol>
                <a:gridCol w="1015426">
                  <a:extLst>
                    <a:ext uri="{9D8B030D-6E8A-4147-A177-3AD203B41FA5}">
                      <a16:colId xmlns:a16="http://schemas.microsoft.com/office/drawing/2014/main" val="1614229297"/>
                    </a:ext>
                  </a:extLst>
                </a:gridCol>
                <a:gridCol w="1015426">
                  <a:extLst>
                    <a:ext uri="{9D8B030D-6E8A-4147-A177-3AD203B41FA5}">
                      <a16:colId xmlns:a16="http://schemas.microsoft.com/office/drawing/2014/main" val="1876999232"/>
                    </a:ext>
                  </a:extLst>
                </a:gridCol>
                <a:gridCol w="1470199">
                  <a:extLst>
                    <a:ext uri="{9D8B030D-6E8A-4147-A177-3AD203B41FA5}">
                      <a16:colId xmlns:a16="http://schemas.microsoft.com/office/drawing/2014/main" val="1005986273"/>
                    </a:ext>
                  </a:extLst>
                </a:gridCol>
              </a:tblGrid>
              <a:tr h="3774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2015</a:t>
                      </a: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年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长春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沈阳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合肥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北京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上海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FFFF00"/>
                          </a:solidFill>
                          <a:effectLst/>
                        </a:rPr>
                        <a:t>EC-Final</a:t>
                      </a:r>
                      <a:endParaRPr 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383445"/>
                  </a:ext>
                </a:extLst>
              </a:tr>
              <a:tr h="3774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 dirty="0">
                          <a:solidFill>
                            <a:srgbClr val="FFFF00"/>
                          </a:solidFill>
                          <a:effectLst/>
                        </a:rPr>
                        <a:t>题目数量</a:t>
                      </a:r>
                      <a:endParaRPr lang="zh-CN" altLang="en-US" sz="2000" kern="1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13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13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11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12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13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4347512"/>
                  </a:ext>
                </a:extLst>
              </a:tr>
              <a:tr h="3774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金牌题数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5~8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5~8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4~7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7~8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6~9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≧</a:t>
                      </a: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7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0295614"/>
                  </a:ext>
                </a:extLst>
              </a:tr>
              <a:tr h="3774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银牌题数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4~5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4~5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2~4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5~6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5~6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5~7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980477"/>
                  </a:ext>
                </a:extLst>
              </a:tr>
              <a:tr h="3774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铜牌题数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4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3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4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4~5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3~5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377790"/>
                  </a:ext>
                </a:extLst>
              </a:tr>
              <a:tr h="3774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参赛队数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220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172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97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200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199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rgbClr val="FFFF00"/>
                          </a:solidFill>
                          <a:effectLst/>
                        </a:rPr>
                        <a:t>288</a:t>
                      </a:r>
                      <a:endParaRPr lang="zh-CN" altLang="en-US" sz="2000" kern="1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6615076"/>
                  </a:ext>
                </a:extLst>
              </a:tr>
            </a:tbl>
          </a:graphicData>
        </a:graphic>
      </p:graphicFrame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18A10B0-5449-4CEC-BBAD-E70F8B3F1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406175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F6CA41-0DD4-47F6-9F8C-499939FDF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2017</a:t>
            </a:r>
            <a:r>
              <a:rPr lang="zh-CN" altLang="en-US" sz="3600" dirty="0">
                <a:solidFill>
                  <a:srgbClr val="0070C0"/>
                </a:solidFill>
              </a:rPr>
              <a:t>年</a:t>
            </a:r>
            <a:r>
              <a:rPr lang="en-US" altLang="zh-CN" sz="3600" dirty="0">
                <a:solidFill>
                  <a:srgbClr val="0070C0"/>
                </a:solidFill>
              </a:rPr>
              <a:t>ICPC</a:t>
            </a:r>
            <a:r>
              <a:rPr lang="zh-CN" altLang="en-US" sz="3600" dirty="0">
                <a:solidFill>
                  <a:srgbClr val="0070C0"/>
                </a:solidFill>
              </a:rPr>
              <a:t>中国大陆赛区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18A10B0-5449-4CEC-BBAD-E70F8B3F1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95A1EAC9-B473-4113-B07C-B0B4EE405E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3163211"/>
              </p:ext>
            </p:extLst>
          </p:nvPr>
        </p:nvGraphicFramePr>
        <p:xfrm>
          <a:off x="683568" y="2386374"/>
          <a:ext cx="8003231" cy="2626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41535">
                  <a:extLst>
                    <a:ext uri="{9D8B030D-6E8A-4147-A177-3AD203B41FA5}">
                      <a16:colId xmlns:a16="http://schemas.microsoft.com/office/drawing/2014/main" val="728804068"/>
                    </a:ext>
                  </a:extLst>
                </a:gridCol>
                <a:gridCol w="797973">
                  <a:extLst>
                    <a:ext uri="{9D8B030D-6E8A-4147-A177-3AD203B41FA5}">
                      <a16:colId xmlns:a16="http://schemas.microsoft.com/office/drawing/2014/main" val="4677514"/>
                    </a:ext>
                  </a:extLst>
                </a:gridCol>
                <a:gridCol w="798995">
                  <a:extLst>
                    <a:ext uri="{9D8B030D-6E8A-4147-A177-3AD203B41FA5}">
                      <a16:colId xmlns:a16="http://schemas.microsoft.com/office/drawing/2014/main" val="2961146402"/>
                    </a:ext>
                  </a:extLst>
                </a:gridCol>
                <a:gridCol w="797973">
                  <a:extLst>
                    <a:ext uri="{9D8B030D-6E8A-4147-A177-3AD203B41FA5}">
                      <a16:colId xmlns:a16="http://schemas.microsoft.com/office/drawing/2014/main" val="4100367898"/>
                    </a:ext>
                  </a:extLst>
                </a:gridCol>
                <a:gridCol w="798995">
                  <a:extLst>
                    <a:ext uri="{9D8B030D-6E8A-4147-A177-3AD203B41FA5}">
                      <a16:colId xmlns:a16="http://schemas.microsoft.com/office/drawing/2014/main" val="3477107458"/>
                    </a:ext>
                  </a:extLst>
                </a:gridCol>
                <a:gridCol w="798995">
                  <a:extLst>
                    <a:ext uri="{9D8B030D-6E8A-4147-A177-3AD203B41FA5}">
                      <a16:colId xmlns:a16="http://schemas.microsoft.com/office/drawing/2014/main" val="1883097609"/>
                    </a:ext>
                  </a:extLst>
                </a:gridCol>
                <a:gridCol w="1303730">
                  <a:extLst>
                    <a:ext uri="{9D8B030D-6E8A-4147-A177-3AD203B41FA5}">
                      <a16:colId xmlns:a16="http://schemas.microsoft.com/office/drawing/2014/main" val="2128260791"/>
                    </a:ext>
                  </a:extLst>
                </a:gridCol>
                <a:gridCol w="1365035">
                  <a:extLst>
                    <a:ext uri="{9D8B030D-6E8A-4147-A177-3AD203B41FA5}">
                      <a16:colId xmlns:a16="http://schemas.microsoft.com/office/drawing/2014/main" val="4209314827"/>
                    </a:ext>
                  </a:extLst>
                </a:gridCol>
              </a:tblGrid>
              <a:tr h="4378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2017</a:t>
                      </a: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年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沈阳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西安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青岛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北京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南宁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乌鲁木齐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FFFF00"/>
                          </a:solidFill>
                          <a:effectLst/>
                        </a:rPr>
                        <a:t>EC-Final</a:t>
                      </a:r>
                      <a:endParaRPr 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553088"/>
                  </a:ext>
                </a:extLst>
              </a:tr>
              <a:tr h="4378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 dirty="0">
                          <a:solidFill>
                            <a:srgbClr val="FFFF00"/>
                          </a:solidFill>
                          <a:effectLst/>
                        </a:rPr>
                        <a:t>题目数量</a:t>
                      </a:r>
                      <a:endParaRPr lang="zh-CN" altLang="en-US" sz="2000" kern="1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13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11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11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11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13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432570"/>
                  </a:ext>
                </a:extLst>
              </a:tr>
              <a:tr h="4378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金牌题数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6~10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6~10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3~6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5~9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8~11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7~10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9~11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159122"/>
                  </a:ext>
                </a:extLst>
              </a:tr>
              <a:tr h="4378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银牌题数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5~6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4~6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3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3~5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6~7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5~7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6~9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807150"/>
                  </a:ext>
                </a:extLst>
              </a:tr>
              <a:tr h="4378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铜牌题数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4~5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3~4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2~3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2~3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4~6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3~5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4~6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7115226"/>
                  </a:ext>
                </a:extLst>
              </a:tr>
              <a:tr h="4378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参赛队数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180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350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360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190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228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94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rgbClr val="FFFF00"/>
                          </a:solidFill>
                          <a:effectLst/>
                        </a:rPr>
                        <a:t>300</a:t>
                      </a:r>
                      <a:endParaRPr lang="zh-CN" altLang="en-US" sz="2000" kern="1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0392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7921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C40B5E-FD94-45C7-9A86-08C04DBFC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en-US" altLang="zh-CN" sz="3600" dirty="0">
                <a:solidFill>
                  <a:srgbClr val="FF0000"/>
                </a:solidFill>
              </a:rPr>
              <a:t>2015</a:t>
            </a:r>
            <a:r>
              <a:rPr lang="zh-CN" altLang="en-US" sz="3600" dirty="0">
                <a:solidFill>
                  <a:srgbClr val="FF0000"/>
                </a:solidFill>
              </a:rPr>
              <a:t>年亚洲区域赛（上海站）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502EB8-C06C-4A74-9973-FE745CD7B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120</a:t>
            </a:r>
            <a:r>
              <a:rPr lang="zh-CN" altLang="en-US" dirty="0"/>
              <a:t>所大学、</a:t>
            </a:r>
            <a:r>
              <a:rPr lang="en-US" altLang="zh-CN" dirty="0"/>
              <a:t>199</a:t>
            </a:r>
            <a:r>
              <a:rPr lang="zh-CN" altLang="en-US" dirty="0"/>
              <a:t>队，来自中国大陆、中国香港（</a:t>
            </a:r>
            <a:r>
              <a:rPr lang="en-US" altLang="zh-CN" dirty="0"/>
              <a:t>4</a:t>
            </a:r>
            <a:r>
              <a:rPr lang="zh-CN" altLang="en-US" dirty="0"/>
              <a:t>校</a:t>
            </a:r>
            <a:r>
              <a:rPr lang="en-US" altLang="zh-CN" dirty="0"/>
              <a:t>7</a:t>
            </a:r>
            <a:r>
              <a:rPr lang="zh-CN" altLang="en-US" dirty="0"/>
              <a:t>队）、朝鲜（</a:t>
            </a:r>
            <a:r>
              <a:rPr lang="en-US" altLang="zh-CN" dirty="0"/>
              <a:t>1</a:t>
            </a:r>
            <a:r>
              <a:rPr lang="zh-CN" altLang="en-US" dirty="0"/>
              <a:t>校</a:t>
            </a:r>
            <a:r>
              <a:rPr lang="en-US" altLang="zh-CN" dirty="0"/>
              <a:t>1</a:t>
            </a:r>
            <a:r>
              <a:rPr lang="zh-CN" altLang="en-US" dirty="0"/>
              <a:t>队）、蒙古（</a:t>
            </a:r>
            <a:r>
              <a:rPr lang="en-US" altLang="zh-CN" dirty="0"/>
              <a:t>1</a:t>
            </a:r>
            <a:r>
              <a:rPr lang="zh-CN" altLang="en-US" dirty="0"/>
              <a:t>校</a:t>
            </a:r>
            <a:r>
              <a:rPr lang="en-US" altLang="zh-CN" dirty="0"/>
              <a:t>3</a:t>
            </a:r>
            <a:r>
              <a:rPr lang="zh-CN" altLang="en-US" dirty="0"/>
              <a:t>队）。</a:t>
            </a:r>
            <a:endParaRPr lang="en-US" altLang="zh-CN" dirty="0"/>
          </a:p>
          <a:p>
            <a:r>
              <a:rPr lang="zh-CN" altLang="en-US" dirty="0"/>
              <a:t>现场赛排名：</a:t>
            </a:r>
            <a:r>
              <a:rPr lang="en-US" altLang="zh-CN" sz="2400" dirty="0"/>
              <a:t>https://perma.cc/VJ2A-B642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A8B605-1B1C-4058-A207-8DB9533EF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42301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2B06840-C5EB-470E-A851-1F99440DE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87824" y="5013176"/>
            <a:ext cx="28956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F50B856E-62C9-4B11-B61B-500302D494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0586" y="667763"/>
            <a:ext cx="9595114" cy="5946839"/>
          </a:xfrm>
        </p:spPr>
      </p:pic>
    </p:spTree>
    <p:extLst>
      <p:ext uri="{BB962C8B-B14F-4D97-AF65-F5344CB8AC3E}">
        <p14:creationId xmlns:p14="http://schemas.microsoft.com/office/powerpoint/2010/main" val="14092666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fbc15bb2-d263-4c42-85e7-358267775f15}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7917</TotalTime>
  <Pages>0</Pages>
  <Words>5219</Words>
  <Characters>0</Characters>
  <Application>Microsoft Office PowerPoint</Application>
  <DocSecurity>0</DocSecurity>
  <PresentationFormat>全屏显示(4:3)</PresentationFormat>
  <Lines>0</Lines>
  <Paragraphs>459</Paragraphs>
  <Slides>44</Slides>
  <Notes>1</Notes>
  <HiddenSlides>0</HiddenSlides>
  <MMClips>1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0" baseType="lpstr">
      <vt:lpstr>Arial</vt:lpstr>
      <vt:lpstr>Calibri</vt:lpstr>
      <vt:lpstr>Times New Roman</vt:lpstr>
      <vt:lpstr>Wingdings</vt:lpstr>
      <vt:lpstr>默认设计模板</vt:lpstr>
      <vt:lpstr>Bitmap Image</vt:lpstr>
      <vt:lpstr>算法竞赛入门到进阶</vt:lpstr>
      <vt:lpstr>第12章 区域赛真题</vt:lpstr>
      <vt:lpstr>现场赛考查能力</vt:lpstr>
      <vt:lpstr>奖牌和参赛队的三个队员的能力</vt:lpstr>
      <vt:lpstr>PowerPoint 演示文稿</vt:lpstr>
      <vt:lpstr>2015年ICPC中国大陆赛区</vt:lpstr>
      <vt:lpstr>2017年ICPC中国大陆赛区</vt:lpstr>
      <vt:lpstr>2015年亚洲区域赛（上海站）</vt:lpstr>
      <vt:lpstr>PowerPoint 演示文稿</vt:lpstr>
      <vt:lpstr>排行榜</vt:lpstr>
      <vt:lpstr>出题情况</vt:lpstr>
      <vt:lpstr>F题：hdu 5578</vt:lpstr>
      <vt:lpstr>题目说明</vt:lpstr>
      <vt:lpstr>PowerPoint 演示文稿</vt:lpstr>
      <vt:lpstr>K题 hdu 5583</vt:lpstr>
      <vt:lpstr>题目说明</vt:lpstr>
      <vt:lpstr>PowerPoint 演示文稿</vt:lpstr>
      <vt:lpstr>PowerPoint 演示文稿</vt:lpstr>
      <vt:lpstr>L题 hdu 5584</vt:lpstr>
      <vt:lpstr>PowerPoint 演示文稿</vt:lpstr>
      <vt:lpstr>题目说明</vt:lpstr>
      <vt:lpstr>PowerPoint 演示文稿</vt:lpstr>
      <vt:lpstr>A题 hdu 5572</vt:lpstr>
      <vt:lpstr>题目说明</vt:lpstr>
      <vt:lpstr>PowerPoint 演示文稿</vt:lpstr>
      <vt:lpstr>B题 hdu 5573</vt:lpstr>
      <vt:lpstr>PowerPoint 演示文稿</vt:lpstr>
      <vt:lpstr>题目说明</vt:lpstr>
      <vt:lpstr>PowerPoint 演示文稿</vt:lpstr>
      <vt:lpstr>D题 hdu 5575</vt:lpstr>
      <vt:lpstr>PowerPoint 演示文稿</vt:lpstr>
      <vt:lpstr>题目说明</vt:lpstr>
      <vt:lpstr>PowerPoint 演示文稿</vt:lpstr>
      <vt:lpstr>PowerPoint 演示文稿</vt:lpstr>
      <vt:lpstr>E题 hdu 5576</vt:lpstr>
      <vt:lpstr>PowerPoint 演示文稿</vt:lpstr>
      <vt:lpstr>题目说明</vt:lpstr>
      <vt:lpstr>G题 hdu 5579</vt:lpstr>
      <vt:lpstr>PowerPoint 演示文稿</vt:lpstr>
      <vt:lpstr>题目说明</vt:lpstr>
      <vt:lpstr>I题 hdu 5581</vt:lpstr>
      <vt:lpstr>PowerPoint 演示文稿</vt:lpstr>
      <vt:lpstr>题目说明</vt:lpstr>
      <vt:lpstr>PowerPoint 演示文稿</vt:lpstr>
    </vt:vector>
  </TitlesOfParts>
  <Manager/>
  <Company>微软中国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作业1</dc:title>
  <dc:subject/>
  <dc:creator>微软用户</dc:creator>
  <cp:keywords/>
  <dc:description/>
  <cp:lastModifiedBy>罗 勇</cp:lastModifiedBy>
  <cp:revision>1708</cp:revision>
  <dcterms:created xsi:type="dcterms:W3CDTF">2012-02-15T09:22:01Z</dcterms:created>
  <dcterms:modified xsi:type="dcterms:W3CDTF">2019-05-10T01:42:39Z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2052-11.1.0.8527</vt:lpwstr>
  </property>
</Properties>
</file>